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508" r:id="rId2"/>
    <p:sldId id="575" r:id="rId3"/>
    <p:sldId id="549" r:id="rId4"/>
    <p:sldId id="551" r:id="rId5"/>
    <p:sldId id="550" r:id="rId6"/>
    <p:sldId id="530" r:id="rId7"/>
    <p:sldId id="548" r:id="rId8"/>
    <p:sldId id="583" r:id="rId9"/>
    <p:sldId id="581" r:id="rId10"/>
    <p:sldId id="600" r:id="rId11"/>
    <p:sldId id="582" r:id="rId12"/>
    <p:sldId id="584" r:id="rId13"/>
    <p:sldId id="553" r:id="rId14"/>
    <p:sldId id="556" r:id="rId15"/>
    <p:sldId id="585" r:id="rId16"/>
    <p:sldId id="557" r:id="rId17"/>
    <p:sldId id="586" r:id="rId18"/>
    <p:sldId id="506" r:id="rId19"/>
    <p:sldId id="428" r:id="rId20"/>
    <p:sldId id="440" r:id="rId21"/>
    <p:sldId id="443" r:id="rId22"/>
    <p:sldId id="593" r:id="rId23"/>
    <p:sldId id="595" r:id="rId24"/>
    <p:sldId id="59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7">
          <p15:clr>
            <a:srgbClr val="A4A3A4"/>
          </p15:clr>
        </p15:guide>
        <p15:guide id="2" pos="56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75BC"/>
    <a:srgbClr val="D7DF23"/>
    <a:srgbClr val="FCB200"/>
    <a:srgbClr val="0074BA"/>
    <a:srgbClr val="006DA3"/>
    <a:srgbClr val="C10000"/>
    <a:srgbClr val="234C5E"/>
    <a:srgbClr val="2D586B"/>
    <a:srgbClr val="000000"/>
    <a:srgbClr val="00BD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9834" autoAdjust="0"/>
    <p:restoredTop sz="90747" autoAdjust="0"/>
  </p:normalViewPr>
  <p:slideViewPr>
    <p:cSldViewPr>
      <p:cViewPr varScale="1">
        <p:scale>
          <a:sx n="67" d="100"/>
          <a:sy n="67" d="100"/>
        </p:scale>
        <p:origin x="834" y="78"/>
      </p:cViewPr>
      <p:guideLst>
        <p:guide orient="horz" pos="2387"/>
        <p:guide pos="56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7512"/>
    </p:cViewPr>
  </p:sorterViewPr>
  <p:notesViewPr>
    <p:cSldViewPr>
      <p:cViewPr varScale="1">
        <p:scale>
          <a:sx n="56" d="100"/>
          <a:sy n="56" d="100"/>
        </p:scale>
        <p:origin x="-282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633502-368F-4E19-831A-173D7F0FC20D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C9CDA-42EA-496D-AD74-D69C86F06E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005565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2748C-8740-464E-AE9F-A7D9F59470F1}" type="datetimeFigureOut">
              <a:rPr lang="ru-RU" smtClean="0"/>
              <a:t>15.03.2017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B2E18-0DCD-494A-B766-3F71BF17A93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46406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6669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9794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1901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57128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97949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09865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9794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67737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34202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20316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6813" y="695325"/>
            <a:ext cx="4581525" cy="34353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2150" y="4351338"/>
            <a:ext cx="5535613" cy="4122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9027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17701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6813" y="695325"/>
            <a:ext cx="4581525" cy="34353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2150" y="4351338"/>
            <a:ext cx="5535613" cy="4122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90272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6813" y="695325"/>
            <a:ext cx="4581525" cy="34353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2150" y="4351338"/>
            <a:ext cx="5535613" cy="4122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9027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3417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5867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5943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9794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9821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9794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 Box 1"/>
          <p:cNvSpPr txBox="1">
            <a:spLocks noChangeArrowheads="1"/>
          </p:cNvSpPr>
          <p:nvPr/>
        </p:nvSpPr>
        <p:spPr bwMode="auto">
          <a:xfrm>
            <a:off x="3916363" y="8701088"/>
            <a:ext cx="2965450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39738" eaLnBrk="0" hangingPunct="0"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39738" eaLnBrk="0" hangingPunct="0"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39738" eaLnBrk="0" hangingPunct="0"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39738" eaLnBrk="0" hangingPunct="0"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39738" eaLnBrk="0" hangingPunct="0"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397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397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397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397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5000"/>
              </a:lnSpc>
              <a:buSzPct val="100000"/>
            </a:pPr>
            <a:fld id="{011D3B92-1C90-4D3C-A1AD-FF7C1975E62C}" type="slidenum">
              <a:rPr lang="ru-RU" altLang="ru-RU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95000"/>
                </a:lnSpc>
                <a:buSzPct val="100000"/>
              </a:pPr>
              <a:t>10</a:t>
            </a:fld>
            <a:endParaRPr lang="ru-RU" altLang="ru-RU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156" name="Text Box 2"/>
          <p:cNvSpPr txBox="1">
            <a:spLocks noChangeArrowheads="1"/>
          </p:cNvSpPr>
          <p:nvPr/>
        </p:nvSpPr>
        <p:spPr bwMode="auto">
          <a:xfrm>
            <a:off x="3916363" y="8702675"/>
            <a:ext cx="2971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39738" eaLnBrk="0" hangingPunct="0"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39738" eaLnBrk="0" hangingPunct="0"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39738" eaLnBrk="0" hangingPunct="0"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39738" eaLnBrk="0" hangingPunct="0"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39738" eaLnBrk="0" hangingPunct="0"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397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397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397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397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5000"/>
              </a:lnSpc>
              <a:buSzPct val="100000"/>
            </a:pPr>
            <a:fld id="{7ADC6844-0A74-4C8C-A4A1-671312E49861}" type="slidenum">
              <a:rPr lang="ru-RU" altLang="ru-RU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95000"/>
                </a:lnSpc>
                <a:buSzPct val="100000"/>
              </a:pPr>
              <a:t>10</a:t>
            </a:fld>
            <a:endParaRPr lang="ru-RU" altLang="ru-RU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157" name="Text Box 3"/>
          <p:cNvSpPr txBox="1">
            <a:spLocks noChangeArrowheads="1"/>
          </p:cNvSpPr>
          <p:nvPr/>
        </p:nvSpPr>
        <p:spPr bwMode="auto">
          <a:xfrm>
            <a:off x="3916363" y="8702675"/>
            <a:ext cx="2979737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39738" eaLnBrk="0" hangingPunct="0"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39738" eaLnBrk="0" hangingPunct="0"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39738" eaLnBrk="0" hangingPunct="0"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39738" eaLnBrk="0" hangingPunct="0"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39738" eaLnBrk="0" hangingPunct="0"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397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397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397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397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5000"/>
              </a:lnSpc>
              <a:buSzPct val="100000"/>
            </a:pPr>
            <a:fld id="{8CC528CF-9647-43DF-850C-AB9698AF4476}" type="slidenum">
              <a:rPr lang="ru-RU" altLang="ru-RU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95000"/>
                </a:lnSpc>
                <a:buSzPct val="100000"/>
              </a:pPr>
              <a:t>10</a:t>
            </a:fld>
            <a:endParaRPr lang="ru-RU" altLang="ru-RU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158" name="Text Box 4"/>
          <p:cNvSpPr txBox="1">
            <a:spLocks noChangeArrowheads="1"/>
          </p:cNvSpPr>
          <p:nvPr/>
        </p:nvSpPr>
        <p:spPr bwMode="auto">
          <a:xfrm>
            <a:off x="3916363" y="8702675"/>
            <a:ext cx="2986087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39738" eaLnBrk="0" hangingPunct="0"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39738" eaLnBrk="0" hangingPunct="0"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39738" eaLnBrk="0" hangingPunct="0"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39738" eaLnBrk="0" hangingPunct="0"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39738" eaLnBrk="0" hangingPunct="0"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397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397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397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397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5000"/>
              </a:lnSpc>
              <a:buSzPct val="100000"/>
            </a:pPr>
            <a:fld id="{3061CAB3-F1CC-49E3-B797-46B7894833DD}" type="slidenum">
              <a:rPr lang="ru-RU" altLang="ru-RU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95000"/>
                </a:lnSpc>
                <a:buSzPct val="100000"/>
              </a:pPr>
              <a:t>10</a:t>
            </a:fld>
            <a:endParaRPr lang="ru-RU" altLang="ru-RU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159" name="Text Box 5"/>
          <p:cNvSpPr txBox="1">
            <a:spLocks noChangeArrowheads="1"/>
          </p:cNvSpPr>
          <p:nvPr/>
        </p:nvSpPr>
        <p:spPr bwMode="auto">
          <a:xfrm>
            <a:off x="3916363" y="8702675"/>
            <a:ext cx="29876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39738" eaLnBrk="0" hangingPunct="0"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39738" eaLnBrk="0" hangingPunct="0"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39738" eaLnBrk="0" hangingPunct="0"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39738" eaLnBrk="0" hangingPunct="0"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39738" eaLnBrk="0" hangingPunct="0"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397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397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397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397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5000"/>
              </a:lnSpc>
              <a:buSzPct val="100000"/>
            </a:pPr>
            <a:fld id="{05A3A9D8-C4BC-4876-BE7D-7ECD79CD0EB4}" type="slidenum">
              <a:rPr lang="ru-RU" altLang="ru-RU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95000"/>
                </a:lnSpc>
                <a:buSzPct val="100000"/>
              </a:pPr>
              <a:t>10</a:t>
            </a:fld>
            <a:endParaRPr lang="ru-RU" altLang="ru-RU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160" name="Text Box 6"/>
          <p:cNvSpPr txBox="1">
            <a:spLocks noChangeArrowheads="1"/>
          </p:cNvSpPr>
          <p:nvPr/>
        </p:nvSpPr>
        <p:spPr bwMode="auto">
          <a:xfrm>
            <a:off x="3916363" y="8702675"/>
            <a:ext cx="29972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39738" eaLnBrk="0" hangingPunct="0"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39738" eaLnBrk="0" hangingPunct="0"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39738" eaLnBrk="0" hangingPunct="0"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39738" eaLnBrk="0" hangingPunct="0"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39738" eaLnBrk="0" hangingPunct="0"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397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397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397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397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5000"/>
              </a:lnSpc>
              <a:buSzPct val="100000"/>
            </a:pPr>
            <a:fld id="{A2073250-DE54-4A45-B575-D2B0391E6F9B}" type="slidenum">
              <a:rPr lang="ru-RU" altLang="ru-RU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95000"/>
                </a:lnSpc>
                <a:buSzPct val="100000"/>
              </a:pPr>
              <a:t>10</a:t>
            </a:fld>
            <a:endParaRPr lang="ru-RU" altLang="ru-RU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161" name="Text Box 7"/>
          <p:cNvSpPr txBox="1">
            <a:spLocks noChangeArrowheads="1"/>
          </p:cNvSpPr>
          <p:nvPr/>
        </p:nvSpPr>
        <p:spPr bwMode="auto">
          <a:xfrm>
            <a:off x="3916363" y="8704263"/>
            <a:ext cx="3003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39738" eaLnBrk="0" hangingPunct="0"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39738" eaLnBrk="0" hangingPunct="0"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39738" eaLnBrk="0" hangingPunct="0"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39738" eaLnBrk="0" hangingPunct="0"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39738" eaLnBrk="0" hangingPunct="0"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397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397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397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397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150" algn="l"/>
                <a:tab pos="879475" algn="l"/>
                <a:tab pos="1319213" algn="l"/>
                <a:tab pos="1760538" algn="l"/>
                <a:tab pos="2201863" algn="l"/>
                <a:tab pos="2641600" algn="l"/>
                <a:tab pos="3081338" algn="l"/>
                <a:tab pos="3524250" algn="l"/>
                <a:tab pos="3963988" algn="l"/>
                <a:tab pos="4405313" algn="l"/>
                <a:tab pos="4845050" algn="l"/>
                <a:tab pos="5286375" algn="l"/>
                <a:tab pos="5727700" algn="l"/>
                <a:tab pos="6167438" algn="l"/>
                <a:tab pos="6607175" algn="l"/>
                <a:tab pos="7048500" algn="l"/>
                <a:tab pos="7489825" algn="l"/>
                <a:tab pos="7929563" algn="l"/>
                <a:tab pos="8370888" algn="l"/>
                <a:tab pos="8810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5000"/>
              </a:lnSpc>
              <a:buSzPct val="100000"/>
            </a:pPr>
            <a:fld id="{B0DC2D4E-80F4-4699-A80B-75150A716F58}" type="slidenum">
              <a:rPr lang="ru-RU" altLang="ru-RU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lnSpc>
                  <a:spcPct val="95000"/>
                </a:lnSpc>
                <a:buSzPct val="100000"/>
              </a:pPr>
              <a:t>10</a:t>
            </a:fld>
            <a:endParaRPr lang="ru-RU" altLang="ru-RU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162" name="Rectangle 8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9988" y="695325"/>
            <a:ext cx="4579937" cy="34353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6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2150" y="4352925"/>
            <a:ext cx="5530850" cy="4119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902" tIns="43951" rIns="87902" bIns="43951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0483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955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ерый 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28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3663"/>
            <a:ext cx="8223250" cy="1874838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626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509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8" r:id="rId3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.АЛЬМИР\Предприятия Города\Стенды Предприятия города\Стенды предприятий Октябрь 2016\Обложка Дружба народов1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35" y="0"/>
            <a:ext cx="9156735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56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3" t="20470" r="46126" b="21454"/>
          <a:stretch>
            <a:fillRect/>
          </a:stretch>
        </p:blipFill>
        <p:spPr bwMode="auto">
          <a:xfrm>
            <a:off x="67175" y="-28488"/>
            <a:ext cx="9076825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 bwMode="auto">
          <a:xfrm>
            <a:off x="7153290" y="3268402"/>
            <a:ext cx="1793874" cy="716137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4301" tIns="32150" rIns="64301" bIns="3215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000" dirty="0">
                <a:latin typeface="Segoe UI Semibold" panose="020B0702040204020203" pitchFamily="34" charset="0"/>
              </a:rPr>
              <a:t>Реконструкция </a:t>
            </a:r>
            <a:r>
              <a:rPr lang="ru-RU" altLang="ru-RU" sz="1000" dirty="0" err="1">
                <a:latin typeface="Segoe UI Semibold" panose="020B0702040204020203" pitchFamily="34" charset="0"/>
              </a:rPr>
              <a:t>уч</a:t>
            </a:r>
            <a:r>
              <a:rPr lang="ru-RU" altLang="ru-RU" sz="1000" dirty="0">
                <a:latin typeface="Segoe UI Semibold" panose="020B0702040204020203" pitchFamily="34" charset="0"/>
              </a:rPr>
              <a:t>-ка </a:t>
            </a:r>
            <a:r>
              <a:rPr lang="ru-RU" altLang="ru-RU" sz="1000" dirty="0" smtClean="0">
                <a:latin typeface="Segoe UI Semibold" panose="020B0702040204020203" pitchFamily="34" charset="0"/>
              </a:rPr>
              <a:t>автодороги по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000" dirty="0" smtClean="0">
                <a:latin typeface="Segoe UI Semibold" panose="020B0702040204020203" pitchFamily="34" charset="0"/>
              </a:rPr>
              <a:t>ул</a:t>
            </a:r>
            <a:r>
              <a:rPr lang="ru-RU" altLang="ru-RU" sz="1000" dirty="0">
                <a:latin typeface="Segoe UI Semibold" panose="020B0702040204020203" pitchFamily="34" charset="0"/>
              </a:rPr>
              <a:t>. Промышленная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000" dirty="0" smtClean="0">
                <a:latin typeface="Segoe UI Semibold" panose="020B0702040204020203" pitchFamily="34" charset="0"/>
              </a:rPr>
              <a:t>Затраты: </a:t>
            </a:r>
            <a:r>
              <a:rPr lang="ru-RU" altLang="ru-RU" sz="1000" dirty="0">
                <a:latin typeface="Segoe UI Semibold" panose="020B0702040204020203" pitchFamily="34" charset="0"/>
              </a:rPr>
              <a:t>142,8 млн. </a:t>
            </a:r>
            <a:r>
              <a:rPr lang="ru-RU" altLang="ru-RU" sz="1000" dirty="0" smtClean="0">
                <a:latin typeface="Segoe UI Semibold" panose="020B0702040204020203" pitchFamily="34" charset="0"/>
              </a:rPr>
              <a:t>руб.*</a:t>
            </a:r>
            <a:endParaRPr lang="ru-RU" altLang="ru-RU" sz="1000" dirty="0">
              <a:solidFill>
                <a:schemeClr val="bg1"/>
              </a:solidFill>
              <a:latin typeface="Segoe UI Semibold" panose="020B0702040204020203" pitchFamily="34" charset="0"/>
            </a:endParaRPr>
          </a:p>
        </p:txBody>
      </p:sp>
      <p:cxnSp>
        <p:nvCxnSpPr>
          <p:cNvPr id="17413" name="Прямая со стрелкой 6"/>
          <p:cNvCxnSpPr>
            <a:cxnSpLocks noChangeShapeType="1"/>
          </p:cNvCxnSpPr>
          <p:nvPr/>
        </p:nvCxnSpPr>
        <p:spPr bwMode="auto">
          <a:xfrm flipH="1">
            <a:off x="7104065" y="3984540"/>
            <a:ext cx="819949" cy="3556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4" name="Прямая соединительная линия 10"/>
          <p:cNvCxnSpPr>
            <a:cxnSpLocks noChangeShapeType="1"/>
          </p:cNvCxnSpPr>
          <p:nvPr/>
        </p:nvCxnSpPr>
        <p:spPr bwMode="auto">
          <a:xfrm flipH="1">
            <a:off x="6646985" y="2484634"/>
            <a:ext cx="244475" cy="846137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5" name="Прямая соединительная линия 19"/>
          <p:cNvCxnSpPr>
            <a:cxnSpLocks noChangeShapeType="1"/>
          </p:cNvCxnSpPr>
          <p:nvPr/>
        </p:nvCxnSpPr>
        <p:spPr bwMode="auto">
          <a:xfrm>
            <a:off x="6664489" y="3338600"/>
            <a:ext cx="809625" cy="14351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6" name="Прямая соединительная линия 22"/>
          <p:cNvCxnSpPr>
            <a:cxnSpLocks noChangeShapeType="1"/>
          </p:cNvCxnSpPr>
          <p:nvPr/>
        </p:nvCxnSpPr>
        <p:spPr bwMode="auto">
          <a:xfrm flipH="1">
            <a:off x="6872452" y="4797469"/>
            <a:ext cx="601662" cy="481012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5" name="Picture 7" descr="http://dp.media/upload/iblock/de5/2-_3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3767" y="5445224"/>
            <a:ext cx="1445517" cy="1023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3425" y="4821722"/>
            <a:ext cx="1985638" cy="1346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7419" name="Прямая со стрелкой 27651"/>
          <p:cNvCxnSpPr>
            <a:cxnSpLocks noChangeShapeType="1"/>
            <a:stCxn id="35" idx="0"/>
          </p:cNvCxnSpPr>
          <p:nvPr/>
        </p:nvCxnSpPr>
        <p:spPr bwMode="auto">
          <a:xfrm flipH="1" flipV="1">
            <a:off x="7524328" y="5160792"/>
            <a:ext cx="642198" cy="28443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Прямоугольник 41"/>
          <p:cNvSpPr/>
          <p:nvPr/>
        </p:nvSpPr>
        <p:spPr bwMode="auto">
          <a:xfrm>
            <a:off x="7443766" y="6381328"/>
            <a:ext cx="1445517" cy="293763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4301" tIns="32150" rIns="64301" bIns="32150"/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1200" dirty="0">
                <a:ln>
                  <a:solidFill>
                    <a:schemeClr val="tx1"/>
                  </a:solidFill>
                </a:ln>
                <a:latin typeface="Segoe UI Semibold" panose="020B0702040204020203" pitchFamily="34" charset="0"/>
              </a:rPr>
              <a:t>ООО «Легенда»</a:t>
            </a:r>
          </a:p>
        </p:txBody>
      </p:sp>
      <p:sp>
        <p:nvSpPr>
          <p:cNvPr id="43" name="Прямоугольник 42"/>
          <p:cNvSpPr/>
          <p:nvPr/>
        </p:nvSpPr>
        <p:spPr bwMode="auto">
          <a:xfrm>
            <a:off x="4285540" y="5853409"/>
            <a:ext cx="2013523" cy="34484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4301" tIns="32150" rIns="64301" bIns="32150"/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1400" dirty="0">
                <a:ln>
                  <a:solidFill>
                    <a:schemeClr val="tx1"/>
                  </a:solidFill>
                </a:ln>
                <a:latin typeface="Segoe UI Semibold" panose="020B0702040204020203" pitchFamily="34" charset="0"/>
              </a:rPr>
              <a:t>ООО ДЗ «КБК»</a:t>
            </a:r>
          </a:p>
        </p:txBody>
      </p:sp>
      <p:cxnSp>
        <p:nvCxnSpPr>
          <p:cNvPr id="17422" name="Прямая со стрелкой 27656"/>
          <p:cNvCxnSpPr>
            <a:cxnSpLocks noChangeShapeType="1"/>
          </p:cNvCxnSpPr>
          <p:nvPr/>
        </p:nvCxnSpPr>
        <p:spPr bwMode="auto">
          <a:xfrm>
            <a:off x="6299200" y="5302250"/>
            <a:ext cx="455613" cy="2730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24" name="TextBox 4"/>
          <p:cNvSpPr txBox="1">
            <a:spLocks noChangeArrowheads="1"/>
          </p:cNvSpPr>
          <p:nvPr/>
        </p:nvSpPr>
        <p:spPr bwMode="auto">
          <a:xfrm>
            <a:off x="357840" y="6340219"/>
            <a:ext cx="3927700" cy="32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875" tIns="35438" rIns="70875" bIns="35438">
            <a:spAutoFit/>
          </a:bodyPr>
          <a:lstStyle>
            <a:lvl1pPr eaLnBrk="0" hangingPunct="0"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14325" algn="l"/>
                <a:tab pos="630238" algn="l"/>
                <a:tab pos="946150" algn="l"/>
                <a:tab pos="1262063" algn="l"/>
                <a:tab pos="1577975" algn="l"/>
                <a:tab pos="1893888" algn="l"/>
                <a:tab pos="2209800" algn="l"/>
                <a:tab pos="2525713" algn="l"/>
                <a:tab pos="2841625" algn="l"/>
                <a:tab pos="3157538" algn="l"/>
                <a:tab pos="3473450" algn="l"/>
                <a:tab pos="3789363" algn="l"/>
                <a:tab pos="4105275" algn="l"/>
                <a:tab pos="4421188" algn="l"/>
                <a:tab pos="4737100" algn="l"/>
                <a:tab pos="5053013" algn="l"/>
                <a:tab pos="5368925" algn="l"/>
                <a:tab pos="5684838" algn="l"/>
                <a:tab pos="6000750" algn="l"/>
                <a:tab pos="6316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</a:pPr>
            <a:r>
              <a:rPr lang="ru-RU" altLang="ru-RU" sz="900" i="1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* Всего </a:t>
            </a:r>
            <a:r>
              <a:rPr lang="ru-RU" altLang="ru-RU" sz="900" i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сумма </a:t>
            </a:r>
            <a:r>
              <a:rPr lang="ru-RU" altLang="ru-RU" sz="900" b="1" i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142,8 </a:t>
            </a:r>
            <a:r>
              <a:rPr lang="ru-RU" altLang="ru-RU" sz="900" b="1" i="1" dirty="0" err="1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млн.руб</a:t>
            </a:r>
            <a:r>
              <a:rPr lang="ru-RU" altLang="ru-RU" sz="900" b="1" i="1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lang="ru-RU" altLang="ru-RU" sz="900" b="1" i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900" i="1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(указана </a:t>
            </a:r>
            <a:r>
              <a:rPr lang="ru-RU" altLang="ru-RU" sz="900" i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оценочная сумма затрат, с НДС и с проектными </a:t>
            </a:r>
            <a:r>
              <a:rPr lang="ru-RU" altLang="ru-RU" sz="900" i="1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работами)</a:t>
            </a:r>
            <a:endParaRPr lang="ru-RU" altLang="ru-RU" sz="900" b="1" i="1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6958" y="985405"/>
            <a:ext cx="4143369" cy="37567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03759" y="1121249"/>
            <a:ext cx="370274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Segoe UI Semibold" panose="020B0702040204020203" pitchFamily="34" charset="0"/>
                <a:cs typeface="Arial" pitchFamily="34" charset="0"/>
              </a:rPr>
              <a:t>Число проектов: </a:t>
            </a:r>
            <a:r>
              <a:rPr lang="ru-RU" sz="2800" b="1" dirty="0" smtClean="0">
                <a:latin typeface="Segoe UI Semibold" panose="020B0702040204020203" pitchFamily="34" charset="0"/>
                <a:cs typeface="Arial" pitchFamily="34" charset="0"/>
              </a:rPr>
              <a:t>2</a:t>
            </a:r>
          </a:p>
          <a:p>
            <a:r>
              <a:rPr lang="ru-RU" sz="2000" b="1" dirty="0" smtClean="0">
                <a:latin typeface="Segoe UI Semibold" panose="020B0702040204020203" pitchFamily="34" charset="0"/>
                <a:cs typeface="Arial" pitchFamily="34" charset="0"/>
              </a:rPr>
              <a:t>Инвестиции в основной </a:t>
            </a:r>
          </a:p>
          <a:p>
            <a:r>
              <a:rPr lang="ru-RU" sz="2000" b="1" dirty="0" smtClean="0">
                <a:latin typeface="Segoe UI Semibold" panose="020B0702040204020203" pitchFamily="34" charset="0"/>
                <a:cs typeface="Arial" pitchFamily="34" charset="0"/>
              </a:rPr>
              <a:t>капитал: </a:t>
            </a:r>
            <a:r>
              <a:rPr lang="ru-RU" sz="2800" b="1" dirty="0" smtClean="0">
                <a:latin typeface="Segoe UI Semibold" panose="020B0702040204020203" pitchFamily="34" charset="0"/>
                <a:cs typeface="Arial" pitchFamily="34" charset="0"/>
              </a:rPr>
              <a:t>3 020 </a:t>
            </a:r>
            <a:r>
              <a:rPr lang="ru-RU" sz="2000" b="1" dirty="0" smtClean="0">
                <a:latin typeface="Segoe UI Semibold" panose="020B0702040204020203" pitchFamily="34" charset="0"/>
                <a:cs typeface="Arial" pitchFamily="34" charset="0"/>
              </a:rPr>
              <a:t>млн. </a:t>
            </a:r>
            <a:r>
              <a:rPr lang="ru-RU" sz="2000" b="1" dirty="0" err="1" smtClean="0">
                <a:latin typeface="Segoe UI Semibold" panose="020B0702040204020203" pitchFamily="34" charset="0"/>
                <a:cs typeface="Arial" pitchFamily="34" charset="0"/>
              </a:rPr>
              <a:t>руб</a:t>
            </a:r>
            <a:endParaRPr lang="ru-RU" sz="2000" b="1" dirty="0" smtClean="0">
              <a:latin typeface="Segoe UI Semibold" panose="020B0702040204020203" pitchFamily="34" charset="0"/>
              <a:cs typeface="Arial" pitchFamily="34" charset="0"/>
            </a:endParaRPr>
          </a:p>
          <a:p>
            <a:r>
              <a:rPr lang="ru-RU" sz="2000" b="1" dirty="0" smtClean="0">
                <a:latin typeface="Segoe UI Semibold" panose="020B0702040204020203" pitchFamily="34" charset="0"/>
                <a:cs typeface="Arial" pitchFamily="34" charset="0"/>
              </a:rPr>
              <a:t>Создаваемые рабочие </a:t>
            </a:r>
          </a:p>
          <a:p>
            <a:r>
              <a:rPr lang="ru-RU" sz="2000" b="1" dirty="0" smtClean="0">
                <a:latin typeface="Segoe UI Semibold" panose="020B0702040204020203" pitchFamily="34" charset="0"/>
                <a:cs typeface="Arial" pitchFamily="34" charset="0"/>
              </a:rPr>
              <a:t>места: </a:t>
            </a:r>
            <a:r>
              <a:rPr lang="ru-RU" sz="2800" b="1" dirty="0" smtClean="0">
                <a:latin typeface="Segoe UI Semibold" panose="020B0702040204020203" pitchFamily="34" charset="0"/>
                <a:cs typeface="Arial" pitchFamily="34" charset="0"/>
              </a:rPr>
              <a:t>443</a:t>
            </a:r>
            <a:r>
              <a:rPr lang="ru-RU" sz="2000" b="1" dirty="0" smtClean="0">
                <a:latin typeface="Segoe UI Semibold" panose="020B0702040204020203" pitchFamily="34" charset="0"/>
                <a:cs typeface="Arial" pitchFamily="34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0403" y="3201414"/>
            <a:ext cx="4176464" cy="1323439"/>
          </a:xfrm>
          <a:prstGeom prst="rect">
            <a:avLst/>
          </a:prstGeom>
          <a:noFill/>
          <a:effectLst>
            <a:glow rad="127000">
              <a:schemeClr val="accent1">
                <a:alpha val="79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10000"/>
                </a:solidFill>
                <a:latin typeface="Segoe UI Semibold" panose="020B0702040204020203" pitchFamily="34" charset="0"/>
                <a:cs typeface="Arial" pitchFamily="34" charset="0"/>
              </a:rPr>
              <a:t>НЕОБХОДИМЫЕ УСЛОВИЯ: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C10000"/>
                </a:solidFill>
                <a:latin typeface="Segoe UI Semibold" panose="020B0702040204020203" pitchFamily="34" charset="0"/>
                <a:cs typeface="Arial" pitchFamily="34" charset="0"/>
              </a:rPr>
              <a:t>Финансирование инфраструктуры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C10000"/>
                </a:solidFill>
                <a:latin typeface="Segoe UI Semibold" panose="020B0702040204020203" pitchFamily="34" charset="0"/>
                <a:cs typeface="Arial" pitchFamily="34" charset="0"/>
              </a:rPr>
              <a:t>Получение статуса </a:t>
            </a:r>
            <a:r>
              <a:rPr lang="ru-RU" sz="2000" b="1" dirty="0" err="1" smtClean="0">
                <a:solidFill>
                  <a:srgbClr val="C10000"/>
                </a:solidFill>
                <a:latin typeface="Segoe UI Semibold" panose="020B0702040204020203" pitchFamily="34" charset="0"/>
                <a:cs typeface="Arial" pitchFamily="34" charset="0"/>
              </a:rPr>
              <a:t>ТОСЭРа</a:t>
            </a:r>
            <a:endParaRPr lang="ru-RU" sz="2000" b="1" dirty="0" smtClean="0">
              <a:solidFill>
                <a:srgbClr val="C10000"/>
              </a:solidFill>
              <a:latin typeface="Segoe UI Semibold" panose="020B0702040204020203" pitchFamily="34" charset="0"/>
              <a:cs typeface="Arial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0952" cy="72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885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/>
          <p:nvPr/>
        </p:nvSpPr>
        <p:spPr>
          <a:xfrm>
            <a:off x="223838" y="100012"/>
            <a:ext cx="8247061" cy="345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2149" tIns="32149" rIns="32149" bIns="32149">
            <a:spAutoFit/>
          </a:bodyPr>
          <a:lstStyle>
            <a:lvl1pPr>
              <a:lnSpc>
                <a:spcPct val="93000"/>
              </a:lnSpc>
              <a:defRPr sz="2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Инвестиционный проект конокомпании «Союз Маринс Групп»</a:t>
            </a:r>
          </a:p>
        </p:txBody>
      </p:sp>
      <p:pic>
        <p:nvPicPr>
          <p:cNvPr id="598" name="image3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0953" cy="728473"/>
          </a:xfrm>
          <a:prstGeom prst="rect">
            <a:avLst/>
          </a:prstGeom>
          <a:ln w="12700">
            <a:miter lim="400000"/>
          </a:ln>
        </p:spPr>
      </p:pic>
      <p:sp>
        <p:nvSpPr>
          <p:cNvPr id="599" name="Shape 599"/>
          <p:cNvSpPr/>
          <p:nvPr/>
        </p:nvSpPr>
        <p:spPr>
          <a:xfrm>
            <a:off x="1915028" y="260648"/>
            <a:ext cx="640871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 b="1">
                <a:solidFill>
                  <a:srgbClr val="FFFFFF"/>
                </a:solidFill>
                <a:latin typeface="Segoe UI Semibold"/>
                <a:ea typeface="Segoe UI Semibold"/>
                <a:cs typeface="Segoe UI Semibold"/>
                <a:sym typeface="Segoe UI Semibold"/>
              </a:defRPr>
            </a:lvl1pPr>
          </a:lstStyle>
          <a:p>
            <a:r>
              <a:rPr lang="ru-RU" sz="1800" dirty="0" smtClean="0"/>
              <a:t>Проекты в стадии запуска и реализации</a:t>
            </a:r>
            <a:endParaRPr sz="1800" dirty="0"/>
          </a:p>
        </p:txBody>
      </p:sp>
      <p:pic>
        <p:nvPicPr>
          <p:cNvPr id="12290" name="Picture 2" descr="C:\Users\Альмир\Dropbox\Моногорода\5 Модуль_23-27.09\Проектная работа\6 группа_Димитровград\Сколково НЬЮ\Производственные проект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7" y="671820"/>
            <a:ext cx="9147176" cy="612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3934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952" cy="728472"/>
          </a:xfrm>
          <a:prstGeom prst="rect">
            <a:avLst/>
          </a:prstGeom>
        </p:spPr>
      </p:pic>
      <p:sp>
        <p:nvSpPr>
          <p:cNvPr id="6" name="Shape 599"/>
          <p:cNvSpPr/>
          <p:nvPr/>
        </p:nvSpPr>
        <p:spPr>
          <a:xfrm>
            <a:off x="1907703" y="323364"/>
            <a:ext cx="640871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 b="1">
                <a:solidFill>
                  <a:srgbClr val="FFFFFF"/>
                </a:solidFill>
                <a:latin typeface="Segoe UI Semibold"/>
                <a:ea typeface="Segoe UI Semibold"/>
                <a:cs typeface="Segoe UI Semibold"/>
                <a:sym typeface="Segoe UI Semibold"/>
              </a:defRPr>
            </a:lvl1pPr>
          </a:lstStyle>
          <a:p>
            <a:r>
              <a:rPr lang="ru-RU" sz="1800" dirty="0" smtClean="0"/>
              <a:t>Медицинский кластер</a:t>
            </a:r>
            <a:endParaRPr sz="1800" dirty="0"/>
          </a:p>
        </p:txBody>
      </p:sp>
      <p:pic>
        <p:nvPicPr>
          <p:cNvPr id="2050" name="Picture 2" descr="C:\Users\Альмир\Dropbox\Моногорода\5 Модуль_23-27.09\Проектная работа\6 группа_Димитровград\Сколково НЬЮ\Лепестки графика\Медици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4" y="716938"/>
            <a:ext cx="9147176" cy="612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59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952" cy="728472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" y="760644"/>
            <a:ext cx="9144000" cy="6121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7704" y="128782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Segoe UI Semibold" panose="020B0702040204020203" pitchFamily="34" charset="0"/>
                <a:cs typeface="Arial" pitchFamily="34" charset="0"/>
              </a:rPr>
              <a:t>Федеральный Центр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Segoe UI Semibold" panose="020B0702040204020203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Segoe UI Semibold" panose="020B0702040204020203" pitchFamily="34" charset="0"/>
                <a:cs typeface="Arial" pitchFamily="34" charset="0"/>
              </a:rPr>
              <a:t>Высокотехнологичной </a:t>
            </a:r>
            <a:r>
              <a:rPr lang="ru-RU" b="1" dirty="0" smtClean="0">
                <a:solidFill>
                  <a:schemeClr val="bg1"/>
                </a:solidFill>
                <a:latin typeface="Segoe UI Semibold" panose="020B0702040204020203" pitchFamily="34" charset="0"/>
                <a:cs typeface="Arial" pitchFamily="34" charset="0"/>
              </a:rPr>
              <a:t>Медицинской Радиологии</a:t>
            </a:r>
            <a:endParaRPr lang="ru-RU" b="1" dirty="0">
              <a:solidFill>
                <a:schemeClr val="bg1"/>
              </a:solidFill>
              <a:latin typeface="Segoe UI Semibold" panose="020B0702040204020203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13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952" cy="728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608"/>
            <a:ext cx="9144000" cy="6121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3688" y="128782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Segoe UI Semibold" panose="020B0702040204020203" pitchFamily="34" charset="0"/>
                <a:cs typeface="Arial" pitchFamily="34" charset="0"/>
              </a:rPr>
              <a:t>Федеральный Центр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Segoe UI Semibold" panose="020B0702040204020203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Segoe UI Semibold" panose="020B0702040204020203" pitchFamily="34" charset="0"/>
                <a:cs typeface="Arial" pitchFamily="34" charset="0"/>
              </a:rPr>
              <a:t>Высокотехнологичной </a:t>
            </a:r>
            <a:r>
              <a:rPr lang="ru-RU" b="1" dirty="0" smtClean="0">
                <a:solidFill>
                  <a:schemeClr val="bg1"/>
                </a:solidFill>
                <a:latin typeface="Segoe UI Semibold" panose="020B0702040204020203" pitchFamily="34" charset="0"/>
                <a:cs typeface="Arial" pitchFamily="34" charset="0"/>
              </a:rPr>
              <a:t>Медицинской Радиологии</a:t>
            </a:r>
            <a:endParaRPr lang="ru-RU" b="1" dirty="0">
              <a:solidFill>
                <a:schemeClr val="bg1"/>
              </a:solidFill>
              <a:latin typeface="Segoe UI Semibold" panose="020B0702040204020203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43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952" cy="728472"/>
          </a:xfrm>
          <a:prstGeom prst="rect">
            <a:avLst/>
          </a:prstGeom>
        </p:spPr>
      </p:pic>
      <p:sp>
        <p:nvSpPr>
          <p:cNvPr id="6" name="Shape 599"/>
          <p:cNvSpPr/>
          <p:nvPr/>
        </p:nvSpPr>
        <p:spPr>
          <a:xfrm>
            <a:off x="1907702" y="323364"/>
            <a:ext cx="640871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 b="1">
                <a:solidFill>
                  <a:srgbClr val="FFFFFF"/>
                </a:solidFill>
                <a:latin typeface="Segoe UI Semibold"/>
                <a:ea typeface="Segoe UI Semibold"/>
                <a:cs typeface="Segoe UI Semibold"/>
                <a:sym typeface="Segoe UI Semibold"/>
              </a:defRPr>
            </a:lvl1pPr>
          </a:lstStyle>
          <a:p>
            <a:r>
              <a:rPr lang="ru-RU" sz="1800" dirty="0" smtClean="0"/>
              <a:t>Ядерно-инновационный кластер</a:t>
            </a:r>
            <a:endParaRPr sz="1800" dirty="0"/>
          </a:p>
        </p:txBody>
      </p:sp>
      <p:pic>
        <p:nvPicPr>
          <p:cNvPr id="3074" name="Picture 2" descr="C:\Users\Альмир\Dropbox\Моногорода\5 Модуль_23-27.09\Проектная работа\6 группа_Димитровград\Сколково НЬЮ\Лепестки графика\ЯИ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4" y="735013"/>
            <a:ext cx="9147176" cy="612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59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952" cy="7284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07704" y="282134"/>
            <a:ext cx="6480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Segoe UI Semibold" panose="020B0702040204020203" pitchFamily="34" charset="0"/>
                <a:cs typeface="Arial" pitchFamily="34" charset="0"/>
              </a:rPr>
              <a:t>Международный исследовательский центр МАГАТЭ ГНЦ НИИАР</a:t>
            </a:r>
          </a:p>
        </p:txBody>
      </p:sp>
      <p:pic>
        <p:nvPicPr>
          <p:cNvPr id="4098" name="Picture 2" descr="C:\Users\Альмир\Dropbox\Моногорода\5 Модуль_23-27.09\Проектная работа\6 группа_Димитровград\Сколково НЬЮ\МАГАТЭ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4" y="708278"/>
            <a:ext cx="9147176" cy="612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952" cy="7284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7704" y="323364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Segoe UI Semibold" panose="020B0702040204020203" pitchFamily="34" charset="0"/>
                <a:cs typeface="Arial" pitchFamily="34" charset="0"/>
              </a:rPr>
              <a:t>Городская среда</a:t>
            </a:r>
            <a:endParaRPr lang="ru-RU" b="1" dirty="0">
              <a:solidFill>
                <a:schemeClr val="bg1"/>
              </a:solidFill>
              <a:latin typeface="Segoe UI Semibold" panose="020B0702040204020203" pitchFamily="34" charset="0"/>
              <a:cs typeface="Arial" pitchFamily="34" charset="0"/>
            </a:endParaRPr>
          </a:p>
        </p:txBody>
      </p:sp>
      <p:pic>
        <p:nvPicPr>
          <p:cNvPr id="4098" name="Picture 2" descr="C:\Users\Альмир\Dropbox\Моногорода\5 Модуль_23-27.09\Проектная работа\6 группа_Димитровград\Сколково НЬЮ\Лепестки графика\Сред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4" y="728472"/>
            <a:ext cx="9147176" cy="612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59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952" cy="72847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907704" y="32336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Вызовы городской среде</a:t>
            </a:r>
            <a:endParaRPr lang="ru-RU" b="1" dirty="0">
              <a:solidFill>
                <a:schemeClr val="bg1"/>
              </a:solidFill>
              <a:latin typeface="Segoe UI Semibold" panose="020B07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4568"/>
            <a:ext cx="9113520" cy="612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4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952" cy="7284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83746" y="323364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Segoe UI Semibold" panose="020B0702040204020203" pitchFamily="34" charset="0"/>
                <a:cs typeface="Arial" pitchFamily="34" charset="0"/>
              </a:rPr>
              <a:t>Жилой район «АКАДЕМГОРОДОК»</a:t>
            </a:r>
            <a:endParaRPr lang="ru-RU" b="1" dirty="0">
              <a:solidFill>
                <a:schemeClr val="bg1"/>
              </a:solidFill>
              <a:latin typeface="Segoe UI Semibold" panose="020B0702040204020203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0" y="728472"/>
            <a:ext cx="9144000" cy="611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6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952" cy="7284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5298"/>
            <a:ext cx="9144000" cy="61213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19536" y="260648"/>
            <a:ext cx="5616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Segoe UI Semibold" panose="020B0702040204020203" pitchFamily="34" charset="0"/>
                <a:cs typeface="Arial" pitchFamily="34" charset="0"/>
              </a:rPr>
              <a:t>Наша задача</a:t>
            </a:r>
            <a:endParaRPr lang="ru-RU" sz="2000" b="1" dirty="0">
              <a:solidFill>
                <a:schemeClr val="bg1"/>
              </a:solidFill>
              <a:latin typeface="Segoe UI Semibold" panose="020B0702040204020203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72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952" cy="7284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07704" y="342728"/>
            <a:ext cx="5616624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ru-RU" altLang="ru-RU" b="1" dirty="0">
                <a:solidFill>
                  <a:schemeClr val="bg1"/>
                </a:solidFill>
                <a:latin typeface="Segoe UI Semibold" panose="020B0702040204020203" pitchFamily="34" charset="0"/>
                <a:cs typeface="Times New Roman" panose="02020603050405020304" pitchFamily="18" charset="0"/>
              </a:rPr>
              <a:t>Инвестиционный проект ООО «Альфа Инвест»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" y="728472"/>
            <a:ext cx="9144000" cy="611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0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TextBox 46"/>
          <p:cNvSpPr txBox="1">
            <a:spLocks noChangeArrowheads="1"/>
          </p:cNvSpPr>
          <p:nvPr/>
        </p:nvSpPr>
        <p:spPr bwMode="auto">
          <a:xfrm>
            <a:off x="223838" y="100013"/>
            <a:ext cx="8247062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301" tIns="32150" rIns="64301" bIns="321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проект </a:t>
            </a:r>
            <a:r>
              <a:rPr lang="ru-RU" alt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конокомпании</a:t>
            </a: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«Союз </a:t>
            </a:r>
            <a:r>
              <a:rPr lang="ru-RU" alt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Маринс</a:t>
            </a: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Групп»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952" cy="7284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07704" y="251356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Развитие рекреационных зон</a:t>
            </a:r>
            <a:endParaRPr lang="ru-RU" dirty="0">
              <a:solidFill>
                <a:schemeClr val="bg1"/>
              </a:solidFill>
              <a:latin typeface="Segoe UI Semibold" panose="020B0702040204020203" pitchFamily="34" charset="0"/>
            </a:endParaRPr>
          </a:p>
        </p:txBody>
      </p:sp>
      <p:pic>
        <p:nvPicPr>
          <p:cNvPr id="2050" name="Picture 2" descr="C:\Users\Альмир\Dropbox\Моногорода\5 Модуль_23-27.09\Проектная работа\6 группа_Димитровград\Сколково НЬЮ\Колесо обозрен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762397"/>
            <a:ext cx="9147176" cy="612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9985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TextBox 46"/>
          <p:cNvSpPr txBox="1">
            <a:spLocks noChangeArrowheads="1"/>
          </p:cNvSpPr>
          <p:nvPr/>
        </p:nvSpPr>
        <p:spPr bwMode="auto">
          <a:xfrm>
            <a:off x="223838" y="100013"/>
            <a:ext cx="8247062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301" tIns="32150" rIns="64301" bIns="321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проект </a:t>
            </a:r>
            <a:r>
              <a:rPr lang="ru-RU" alt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конокомпании</a:t>
            </a: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«Союз </a:t>
            </a:r>
            <a:r>
              <a:rPr lang="ru-RU" alt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Маринс</a:t>
            </a: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Групп»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952" cy="7284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07704" y="260648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Бизнес-инкубатор креативных индустрий</a:t>
            </a:r>
            <a:endParaRPr lang="ru-RU" dirty="0">
              <a:solidFill>
                <a:schemeClr val="bg1"/>
              </a:solidFill>
              <a:latin typeface="Segoe UI Semibold" panose="020B0702040204020203" pitchFamily="34" charset="0"/>
            </a:endParaRPr>
          </a:p>
        </p:txBody>
      </p:sp>
      <p:pic>
        <p:nvPicPr>
          <p:cNvPr id="14338" name="Picture 2" descr="C:\Users\Альмир\Dropbox\Моногорода\5 Модуль_23-27.09\Проектная работа\6 группа_Димитровград\Сколково НЬЮ\Горизон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5013"/>
            <a:ext cx="9147176" cy="612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1531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TextBox 46"/>
          <p:cNvSpPr txBox="1">
            <a:spLocks noChangeArrowheads="1"/>
          </p:cNvSpPr>
          <p:nvPr/>
        </p:nvSpPr>
        <p:spPr bwMode="auto">
          <a:xfrm>
            <a:off x="223838" y="100013"/>
            <a:ext cx="8247062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301" tIns="32150" rIns="64301" bIns="321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проект </a:t>
            </a:r>
            <a:r>
              <a:rPr lang="ru-RU" alt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конокомпании</a:t>
            </a: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«Союз </a:t>
            </a:r>
            <a:r>
              <a:rPr lang="ru-RU" alt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Маринс</a:t>
            </a: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Групп»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952" cy="7284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07704" y="251356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Segoe UI Semibold" pitchFamily="34" charset="0"/>
                <a:cs typeface="Segoe UI Semibold" pitchFamily="34" charset="0"/>
              </a:rPr>
              <a:t> Дорожная карта. Городская </a:t>
            </a:r>
            <a:r>
              <a:rPr lang="ru-RU" b="1" dirty="0" smtClean="0">
                <a:solidFill>
                  <a:schemeClr val="bg1"/>
                </a:solidFill>
                <a:latin typeface="Segoe UI Semibold" pitchFamily="34" charset="0"/>
                <a:cs typeface="Segoe UI Semibold" pitchFamily="34" charset="0"/>
              </a:rPr>
              <a:t>среда</a:t>
            </a:r>
            <a:endParaRPr lang="ru-RU" b="1" dirty="0">
              <a:solidFill>
                <a:schemeClr val="bg1"/>
              </a:solidFill>
              <a:latin typeface="Segoe UI Semibold" pitchFamily="34" charset="0"/>
              <a:cs typeface="Segoe UI Semibold" pitchFamily="34" charset="0"/>
            </a:endParaRPr>
          </a:p>
        </p:txBody>
      </p:sp>
      <p:pic>
        <p:nvPicPr>
          <p:cNvPr id="4099" name="Picture 3" descr="C:\Users\Альмир\Dropbox\Моногорода\5 Модуль_23-27.09\Проектная работа\6 группа_Димитровград\Сколково НЬЮ\Дорожная карта полна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98" y="728472"/>
            <a:ext cx="9163050" cy="612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0654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952" cy="7284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9712" y="2924944"/>
            <a:ext cx="568863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</a:p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52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952" cy="7284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92198" y="292586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Segoe UI Semibold" panose="020B0702040204020203" pitchFamily="34" charset="0"/>
                <a:cs typeface="Arial" pitchFamily="34" charset="0"/>
              </a:rPr>
              <a:t>Краткая справка</a:t>
            </a:r>
            <a:endParaRPr lang="ru-RU" b="1" dirty="0">
              <a:solidFill>
                <a:schemeClr val="bg1"/>
              </a:solidFill>
              <a:latin typeface="Segoe UI Semibold" panose="020B0702040204020203" pitchFamily="34" charset="0"/>
              <a:cs typeface="Arial" pitchFamily="34" charset="0"/>
            </a:endParaRPr>
          </a:p>
        </p:txBody>
      </p:sp>
      <p:pic>
        <p:nvPicPr>
          <p:cNvPr id="11266" name="Picture 2" descr="C:\Users\Альмир\Dropbox\Моногорода\5 Модуль_23-27.09\Проектная работа\6 группа_Димитровград\Сколково НЬЮ\Населени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4" y="728472"/>
            <a:ext cx="9147176" cy="612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20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952" cy="7284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79374" y="32336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Портрет горожанина</a:t>
            </a:r>
            <a:endParaRPr lang="ru-RU" b="1" dirty="0">
              <a:solidFill>
                <a:schemeClr val="bg1"/>
              </a:solidFill>
              <a:latin typeface="Segoe UI Semibold" panose="020B0702040204020203" pitchFamily="34" charset="0"/>
            </a:endParaRPr>
          </a:p>
        </p:txBody>
      </p:sp>
      <p:pic>
        <p:nvPicPr>
          <p:cNvPr id="9218" name="Picture 2" descr="C:\Users\Альмир\Dropbox\Моногорода\5 Модуль_23-27.09\Проектная работа\6 группа_Димитровград\Сколково НЬЮ\Портрет горожани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6" y="716300"/>
            <a:ext cx="9147176" cy="612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83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32"/>
            <a:ext cx="9140952" cy="7284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28292" y="323364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Segoe UI Semibold" panose="020B0702040204020203" pitchFamily="34" charset="0"/>
                <a:cs typeface="Arial" pitchFamily="34" charset="0"/>
              </a:rPr>
              <a:t>Изменение структуры экономики</a:t>
            </a:r>
            <a:endParaRPr lang="ru-RU" b="1" dirty="0">
              <a:solidFill>
                <a:schemeClr val="bg1"/>
              </a:solidFill>
              <a:latin typeface="Segoe UI Semibold" panose="020B0702040204020203" pitchFamily="34" charset="0"/>
              <a:cs typeface="Arial" pitchFamily="34" charset="0"/>
            </a:endParaRPr>
          </a:p>
        </p:txBody>
      </p:sp>
      <p:pic>
        <p:nvPicPr>
          <p:cNvPr id="10242" name="Picture 2" descr="C:\Users\Альмир\Dropbox\Моногорода\5 Модуль_23-27.09\Проектная работа\6 группа_Димитровград\Сколково НЬЮ\ИНН ИНД экономи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8187"/>
            <a:ext cx="9147176" cy="611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2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952" cy="7284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7704" y="251356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Segoe UI Semibold" panose="020B0702040204020203" pitchFamily="34" charset="0"/>
                <a:cs typeface="Arial" pitchFamily="34" charset="0"/>
              </a:rPr>
              <a:t>Синергия городской среды и экономик</a:t>
            </a:r>
            <a:endParaRPr lang="ru-RU" b="1" dirty="0">
              <a:solidFill>
                <a:schemeClr val="bg1"/>
              </a:solidFill>
              <a:latin typeface="Segoe UI Semibold" panose="020B0702040204020203" pitchFamily="34" charset="0"/>
              <a:cs typeface="Arial" pitchFamily="34" charset="0"/>
            </a:endParaRPr>
          </a:p>
        </p:txBody>
      </p:sp>
      <p:pic>
        <p:nvPicPr>
          <p:cNvPr id="5122" name="Picture 2" descr="C:\Users\Альмир\Dropbox\Моногорода\5 Модуль_23-27.09\Проектная работа\6 группа_Димитровград\Сколково НЬЮ\Лепестки графика\Лепестки обща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727728"/>
            <a:ext cx="9147176" cy="612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72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952" cy="7284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7704" y="323364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Segoe UI Semibold" panose="020B0702040204020203" pitchFamily="34" charset="0"/>
                <a:cs typeface="Arial" pitchFamily="34" charset="0"/>
              </a:rPr>
              <a:t>Основные проекты</a:t>
            </a:r>
            <a:endParaRPr lang="ru-RU" b="1" dirty="0">
              <a:solidFill>
                <a:schemeClr val="bg1"/>
              </a:solidFill>
              <a:latin typeface="Segoe UI Semibold" panose="020B0702040204020203" pitchFamily="34" charset="0"/>
              <a:cs typeface="Arial" pitchFamily="34" charset="0"/>
            </a:endParaRPr>
          </a:p>
        </p:txBody>
      </p:sp>
      <p:pic>
        <p:nvPicPr>
          <p:cNvPr id="1026" name="Picture 2" descr="C:\Users\Альмир\Dropbox\Моногорода\5 Модуль_23-27.09\Проектная работа\6 группа_Димитровград\Сколково НЬЮ\Дорожная карт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4141"/>
            <a:ext cx="9163050" cy="612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03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952" cy="7284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7282" y="323364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Segoe UI Semibold" panose="020B0702040204020203" pitchFamily="34" charset="0"/>
                <a:cs typeface="Arial" pitchFamily="34" charset="0"/>
              </a:rPr>
              <a:t>Индустрия</a:t>
            </a:r>
            <a:endParaRPr lang="ru-RU" b="1" dirty="0">
              <a:solidFill>
                <a:schemeClr val="bg1"/>
              </a:solidFill>
              <a:latin typeface="Segoe UI Semibold" panose="020B0702040204020203" pitchFamily="34" charset="0"/>
              <a:cs typeface="Arial" pitchFamily="34" charset="0"/>
            </a:endParaRPr>
          </a:p>
        </p:txBody>
      </p:sp>
      <p:pic>
        <p:nvPicPr>
          <p:cNvPr id="1026" name="Picture 2" descr="C:\Users\Альмир\Dropbox\Моногорода\5 Модуль_23-27.09\Проектная работа\6 группа_Димитровград\Сколково НЬЮ\Лепестки графика\Индустр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735013"/>
            <a:ext cx="9147176" cy="612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59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952" cy="7284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61638" y="323364"/>
            <a:ext cx="6642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Segoe UI Semibold" panose="020B0702040204020203" pitchFamily="34" charset="0"/>
                <a:cs typeface="Arial" pitchFamily="34" charset="0"/>
              </a:rPr>
              <a:t>Создание индустриального парка «Димитровград»</a:t>
            </a:r>
            <a:endParaRPr lang="ru-RU" b="1" dirty="0">
              <a:solidFill>
                <a:schemeClr val="bg1"/>
              </a:solidFill>
              <a:latin typeface="Segoe UI Semibold" panose="020B0702040204020203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525"/>
            <a:ext cx="9144000" cy="612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0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34750</TotalTime>
  <Words>192</Words>
  <Application>Microsoft Office PowerPoint</Application>
  <PresentationFormat>Экран (4:3)</PresentationFormat>
  <Paragraphs>50</Paragraphs>
  <Slides>24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Segoe UI</vt:lpstr>
      <vt:lpstr>Segoe UI Semibold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SlideStore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Slidestore</dc:creator>
  <cp:keywords>Карта, Россия, PowerPoint</cp:keywords>
  <cp:lastModifiedBy>ANO-ARD-2</cp:lastModifiedBy>
  <cp:revision>254</cp:revision>
  <dcterms:created xsi:type="dcterms:W3CDTF">2013-07-24T14:57:23Z</dcterms:created>
  <dcterms:modified xsi:type="dcterms:W3CDTF">2017-03-15T09:53:00Z</dcterms:modified>
</cp:coreProperties>
</file>