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279" r:id="rId3"/>
    <p:sldId id="302" r:id="rId4"/>
    <p:sldId id="281" r:id="rId5"/>
    <p:sldId id="287" r:id="rId6"/>
    <p:sldId id="288" r:id="rId7"/>
    <p:sldId id="318" r:id="rId8"/>
    <p:sldId id="282" r:id="rId9"/>
    <p:sldId id="284" r:id="rId10"/>
    <p:sldId id="285" r:id="rId11"/>
    <p:sldId id="313" r:id="rId12"/>
    <p:sldId id="317" r:id="rId13"/>
    <p:sldId id="310" r:id="rId14"/>
    <p:sldId id="274" r:id="rId15"/>
    <p:sldId id="273" r:id="rId16"/>
    <p:sldId id="319" r:id="rId17"/>
    <p:sldId id="268" r:id="rId18"/>
    <p:sldId id="275" r:id="rId19"/>
    <p:sldId id="283" r:id="rId20"/>
    <p:sldId id="290" r:id="rId21"/>
    <p:sldId id="303" r:id="rId22"/>
    <p:sldId id="304" r:id="rId23"/>
    <p:sldId id="306" r:id="rId24"/>
    <p:sldId id="307" r:id="rId25"/>
    <p:sldId id="309" r:id="rId2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31" autoAdjust="0"/>
    <p:restoredTop sz="74171" autoAdjust="0"/>
  </p:normalViewPr>
  <p:slideViewPr>
    <p:cSldViewPr>
      <p:cViewPr>
        <p:scale>
          <a:sx n="91" d="100"/>
          <a:sy n="91" d="100"/>
        </p:scale>
        <p:origin x="-2214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62085-C599-43C6-98E4-2BB0DA8BD340}" type="doc">
      <dgm:prSet loTypeId="urn:microsoft.com/office/officeart/2005/8/layout/list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FCE836E-7B75-4B60-BD10-512536C2210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 Black" pitchFamily="34" charset="0"/>
            </a:rPr>
            <a:t>Промышленность</a:t>
          </a:r>
          <a:endParaRPr lang="ru-RU" sz="2000" b="1" dirty="0">
            <a:latin typeface="Arial Black" pitchFamily="34" charset="0"/>
          </a:endParaRPr>
        </a:p>
      </dgm:t>
    </dgm:pt>
    <dgm:pt modelId="{A3DC19BB-EE29-4D68-B41A-7F31245E8F5F}" type="parTrans" cxnId="{B1B392C3-6818-4012-8005-AD382B72C2F6}">
      <dgm:prSet/>
      <dgm:spPr/>
      <dgm:t>
        <a:bodyPr/>
        <a:lstStyle/>
        <a:p>
          <a:endParaRPr lang="ru-RU"/>
        </a:p>
      </dgm:t>
    </dgm:pt>
    <dgm:pt modelId="{26B175CB-F841-4862-A605-600EC125508E}" type="sibTrans" cxnId="{B1B392C3-6818-4012-8005-AD382B72C2F6}">
      <dgm:prSet/>
      <dgm:spPr/>
      <dgm:t>
        <a:bodyPr/>
        <a:lstStyle/>
        <a:p>
          <a:endParaRPr lang="ru-RU"/>
        </a:p>
      </dgm:t>
    </dgm:pt>
    <dgm:pt modelId="{6A522E0A-5E57-4DBB-A7A4-748B2A6E494F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 Black" pitchFamily="34" charset="0"/>
            </a:rPr>
            <a:t>Сельское хозяйство</a:t>
          </a:r>
          <a:endParaRPr lang="ru-RU" sz="2000" b="1" dirty="0">
            <a:latin typeface="Arial Black" pitchFamily="34" charset="0"/>
          </a:endParaRPr>
        </a:p>
      </dgm:t>
    </dgm:pt>
    <dgm:pt modelId="{B564B0A9-FAE7-4E5D-998A-8F7F778A632A}" type="parTrans" cxnId="{31E4E4A3-873D-48D4-B8B3-3EEAA1A1ABF2}">
      <dgm:prSet/>
      <dgm:spPr/>
      <dgm:t>
        <a:bodyPr/>
        <a:lstStyle/>
        <a:p>
          <a:endParaRPr lang="ru-RU"/>
        </a:p>
      </dgm:t>
    </dgm:pt>
    <dgm:pt modelId="{886CC4A0-03BB-4D6E-8718-039FA92AE7C2}" type="sibTrans" cxnId="{31E4E4A3-873D-48D4-B8B3-3EEAA1A1ABF2}">
      <dgm:prSet/>
      <dgm:spPr/>
      <dgm:t>
        <a:bodyPr/>
        <a:lstStyle/>
        <a:p>
          <a:endParaRPr lang="ru-RU"/>
        </a:p>
      </dgm:t>
    </dgm:pt>
    <dgm:pt modelId="{9D146907-2116-49A0-BBFD-4C93D86E4D3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 Black" pitchFamily="34" charset="0"/>
            </a:rPr>
            <a:t>Санаторно-курортная база, туризм</a:t>
          </a:r>
          <a:endParaRPr lang="ru-RU" sz="2000" b="1" dirty="0">
            <a:latin typeface="Arial Black" pitchFamily="34" charset="0"/>
          </a:endParaRPr>
        </a:p>
      </dgm:t>
    </dgm:pt>
    <dgm:pt modelId="{9B7C1431-F2CA-47AA-8749-12CB32F59B07}" type="parTrans" cxnId="{E4FE3948-746D-48E5-B3CE-5139BA588A02}">
      <dgm:prSet/>
      <dgm:spPr/>
      <dgm:t>
        <a:bodyPr/>
        <a:lstStyle/>
        <a:p>
          <a:endParaRPr lang="ru-RU"/>
        </a:p>
      </dgm:t>
    </dgm:pt>
    <dgm:pt modelId="{5927E303-CD17-475D-B2D3-297AC32B02D3}" type="sibTrans" cxnId="{E4FE3948-746D-48E5-B3CE-5139BA588A02}">
      <dgm:prSet/>
      <dgm:spPr/>
      <dgm:t>
        <a:bodyPr/>
        <a:lstStyle/>
        <a:p>
          <a:endParaRPr lang="ru-RU"/>
        </a:p>
      </dgm:t>
    </dgm:pt>
    <dgm:pt modelId="{1F793D80-08EC-4DDD-8975-7034F0BAC5CA}">
      <dgm:prSet phldrT="[Текст]" custT="1"/>
      <dgm:spPr>
        <a:solidFill>
          <a:srgbClr val="FF0000"/>
        </a:solidFill>
      </dgm:spPr>
      <dgm:t>
        <a:bodyPr/>
        <a:lstStyle/>
        <a:p>
          <a:pPr algn="ctr"/>
          <a:r>
            <a:rPr lang="ru-RU" sz="2000" b="1" dirty="0" smtClean="0">
              <a:latin typeface="Arial Black" pitchFamily="34" charset="0"/>
            </a:rPr>
            <a:t>Развитие малого и среднего предпринимательства</a:t>
          </a:r>
          <a:endParaRPr lang="ru-RU" sz="2000" b="1" dirty="0">
            <a:latin typeface="Arial Black" pitchFamily="34" charset="0"/>
          </a:endParaRPr>
        </a:p>
      </dgm:t>
    </dgm:pt>
    <dgm:pt modelId="{DE563ED4-85E9-4785-9500-5F19BF1F3332}" type="sibTrans" cxnId="{D63F48C0-F5E5-45AA-AC2E-188D2C2B82E1}">
      <dgm:prSet/>
      <dgm:spPr/>
      <dgm:t>
        <a:bodyPr/>
        <a:lstStyle/>
        <a:p>
          <a:endParaRPr lang="ru-RU"/>
        </a:p>
      </dgm:t>
    </dgm:pt>
    <dgm:pt modelId="{56DA5D22-3108-445A-90CB-BDB890F9AB70}" type="parTrans" cxnId="{D63F48C0-F5E5-45AA-AC2E-188D2C2B82E1}">
      <dgm:prSet/>
      <dgm:spPr/>
      <dgm:t>
        <a:bodyPr/>
        <a:lstStyle/>
        <a:p>
          <a:endParaRPr lang="ru-RU"/>
        </a:p>
      </dgm:t>
    </dgm:pt>
    <dgm:pt modelId="{27101997-D221-48D5-8676-F1DDB5420EB3}" type="pres">
      <dgm:prSet presAssocID="{E4362085-C599-43C6-98E4-2BB0DA8BD3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E76E95-B6AC-44A9-A651-5282C782EF7A}" type="pres">
      <dgm:prSet presAssocID="{4FCE836E-7B75-4B60-BD10-512536C22104}" presName="parentLin" presStyleCnt="0"/>
      <dgm:spPr/>
      <dgm:t>
        <a:bodyPr/>
        <a:lstStyle/>
        <a:p>
          <a:endParaRPr lang="ru-RU"/>
        </a:p>
      </dgm:t>
    </dgm:pt>
    <dgm:pt modelId="{EEC2BEA4-58CF-41A7-B0FD-57E5B905E5F0}" type="pres">
      <dgm:prSet presAssocID="{4FCE836E-7B75-4B60-BD10-512536C2210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BB3C4FF-2D82-4B4F-9A7C-375318FA7E61}" type="pres">
      <dgm:prSet presAssocID="{4FCE836E-7B75-4B60-BD10-512536C22104}" presName="parentText" presStyleLbl="node1" presStyleIdx="0" presStyleCnt="4" custLinFactNeighborX="-8257" custLinFactNeighborY="-59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A0A3D-9598-4CA7-83A5-06EDBD465FDC}" type="pres">
      <dgm:prSet presAssocID="{4FCE836E-7B75-4B60-BD10-512536C22104}" presName="negativeSpace" presStyleCnt="0"/>
      <dgm:spPr/>
      <dgm:t>
        <a:bodyPr/>
        <a:lstStyle/>
        <a:p>
          <a:endParaRPr lang="ru-RU"/>
        </a:p>
      </dgm:t>
    </dgm:pt>
    <dgm:pt modelId="{5A6737A0-1774-4D56-AACF-14E1D845E97E}" type="pres">
      <dgm:prSet presAssocID="{4FCE836E-7B75-4B60-BD10-512536C22104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8EFC5-657C-4254-B8AF-4CDA245822B3}" type="pres">
      <dgm:prSet presAssocID="{26B175CB-F841-4862-A605-600EC125508E}" presName="spaceBetweenRectangles" presStyleCnt="0"/>
      <dgm:spPr/>
      <dgm:t>
        <a:bodyPr/>
        <a:lstStyle/>
        <a:p>
          <a:endParaRPr lang="ru-RU"/>
        </a:p>
      </dgm:t>
    </dgm:pt>
    <dgm:pt modelId="{40B0E640-8AAB-41AB-B428-B74E083168CE}" type="pres">
      <dgm:prSet presAssocID="{6A522E0A-5E57-4DBB-A7A4-748B2A6E494F}" presName="parentLin" presStyleCnt="0"/>
      <dgm:spPr/>
      <dgm:t>
        <a:bodyPr/>
        <a:lstStyle/>
        <a:p>
          <a:endParaRPr lang="ru-RU"/>
        </a:p>
      </dgm:t>
    </dgm:pt>
    <dgm:pt modelId="{E702CD95-4CB2-47E5-BBFF-FB93557F3AE4}" type="pres">
      <dgm:prSet presAssocID="{6A522E0A-5E57-4DBB-A7A4-748B2A6E494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6E41243-E301-4660-9F94-D06F79B827E7}" type="pres">
      <dgm:prSet presAssocID="{6A522E0A-5E57-4DBB-A7A4-748B2A6E494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3A066E-1FFD-4CE4-A4C5-EC84E277B396}" type="pres">
      <dgm:prSet presAssocID="{6A522E0A-5E57-4DBB-A7A4-748B2A6E494F}" presName="negativeSpace" presStyleCnt="0"/>
      <dgm:spPr/>
      <dgm:t>
        <a:bodyPr/>
        <a:lstStyle/>
        <a:p>
          <a:endParaRPr lang="ru-RU"/>
        </a:p>
      </dgm:t>
    </dgm:pt>
    <dgm:pt modelId="{489DAF8E-F0C3-47A9-9AB1-9270DD50E621}" type="pres">
      <dgm:prSet presAssocID="{6A522E0A-5E57-4DBB-A7A4-748B2A6E494F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B33DA-CF5D-49D5-8B04-8556AB851176}" type="pres">
      <dgm:prSet presAssocID="{886CC4A0-03BB-4D6E-8718-039FA92AE7C2}" presName="spaceBetweenRectangles" presStyleCnt="0"/>
      <dgm:spPr/>
      <dgm:t>
        <a:bodyPr/>
        <a:lstStyle/>
        <a:p>
          <a:endParaRPr lang="ru-RU"/>
        </a:p>
      </dgm:t>
    </dgm:pt>
    <dgm:pt modelId="{5BDC98AA-8DDB-4050-A31C-F6670E55F339}" type="pres">
      <dgm:prSet presAssocID="{9D146907-2116-49A0-BBFD-4C93D86E4D34}" presName="parentLin" presStyleCnt="0"/>
      <dgm:spPr/>
      <dgm:t>
        <a:bodyPr/>
        <a:lstStyle/>
        <a:p>
          <a:endParaRPr lang="ru-RU"/>
        </a:p>
      </dgm:t>
    </dgm:pt>
    <dgm:pt modelId="{078EA74B-481D-4B7C-96FD-2ABF2084B753}" type="pres">
      <dgm:prSet presAssocID="{9D146907-2116-49A0-BBFD-4C93D86E4D3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EC3390C-CC00-4AE2-9FA0-477DB3B837B1}" type="pres">
      <dgm:prSet presAssocID="{9D146907-2116-49A0-BBFD-4C93D86E4D3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49E8D-A7D3-4C3E-AA8F-A559D9B4BE5A}" type="pres">
      <dgm:prSet presAssocID="{9D146907-2116-49A0-BBFD-4C93D86E4D34}" presName="negativeSpace" presStyleCnt="0"/>
      <dgm:spPr/>
      <dgm:t>
        <a:bodyPr/>
        <a:lstStyle/>
        <a:p>
          <a:endParaRPr lang="ru-RU"/>
        </a:p>
      </dgm:t>
    </dgm:pt>
    <dgm:pt modelId="{9C4AF859-C0A5-4EBB-B8AA-1801D5D882CD}" type="pres">
      <dgm:prSet presAssocID="{9D146907-2116-49A0-BBFD-4C93D86E4D34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375B3-2C1C-426C-B31D-C5242D6D65E0}" type="pres">
      <dgm:prSet presAssocID="{5927E303-CD17-475D-B2D3-297AC32B02D3}" presName="spaceBetweenRectangles" presStyleCnt="0"/>
      <dgm:spPr/>
      <dgm:t>
        <a:bodyPr/>
        <a:lstStyle/>
        <a:p>
          <a:endParaRPr lang="ru-RU"/>
        </a:p>
      </dgm:t>
    </dgm:pt>
    <dgm:pt modelId="{3B8AC341-F78E-46C3-9021-6774197C6A9E}" type="pres">
      <dgm:prSet presAssocID="{1F793D80-08EC-4DDD-8975-7034F0BAC5CA}" presName="parentLin" presStyleCnt="0"/>
      <dgm:spPr/>
      <dgm:t>
        <a:bodyPr/>
        <a:lstStyle/>
        <a:p>
          <a:endParaRPr lang="ru-RU"/>
        </a:p>
      </dgm:t>
    </dgm:pt>
    <dgm:pt modelId="{94ECB48E-4087-4103-ADFA-2DCEAFC1C44D}" type="pres">
      <dgm:prSet presAssocID="{1F793D80-08EC-4DDD-8975-7034F0BAC5CA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3C2FD297-D3ED-4F1B-8E8D-6473B84572B4}" type="pres">
      <dgm:prSet presAssocID="{1F793D80-08EC-4DDD-8975-7034F0BAC5CA}" presName="parentText" presStyleLbl="node1" presStyleIdx="3" presStyleCnt="4" custScaleY="1684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BE750-4003-439E-B0AD-EBEED2477126}" type="pres">
      <dgm:prSet presAssocID="{1F793D80-08EC-4DDD-8975-7034F0BAC5CA}" presName="negativeSpace" presStyleCnt="0"/>
      <dgm:spPr/>
      <dgm:t>
        <a:bodyPr/>
        <a:lstStyle/>
        <a:p>
          <a:endParaRPr lang="ru-RU"/>
        </a:p>
      </dgm:t>
    </dgm:pt>
    <dgm:pt modelId="{82D34729-EEC6-4B2A-87EB-9182A74EB79D}" type="pres">
      <dgm:prSet presAssocID="{1F793D80-08EC-4DDD-8975-7034F0BAC5CA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555A92-31C8-42E5-A23D-1C3BD999C967}" type="presOf" srcId="{4FCE836E-7B75-4B60-BD10-512536C22104}" destId="{EEC2BEA4-58CF-41A7-B0FD-57E5B905E5F0}" srcOrd="0" destOrd="0" presId="urn:microsoft.com/office/officeart/2005/8/layout/list1"/>
    <dgm:cxn modelId="{886E7543-05E5-4DCD-80FB-81A09ADFBF81}" type="presOf" srcId="{E4362085-C599-43C6-98E4-2BB0DA8BD340}" destId="{27101997-D221-48D5-8676-F1DDB5420EB3}" srcOrd="0" destOrd="0" presId="urn:microsoft.com/office/officeart/2005/8/layout/list1"/>
    <dgm:cxn modelId="{C40C86CA-8905-49AC-802F-0F43E0E58616}" type="presOf" srcId="{6A522E0A-5E57-4DBB-A7A4-748B2A6E494F}" destId="{56E41243-E301-4660-9F94-D06F79B827E7}" srcOrd="1" destOrd="0" presId="urn:microsoft.com/office/officeart/2005/8/layout/list1"/>
    <dgm:cxn modelId="{D63F48C0-F5E5-45AA-AC2E-188D2C2B82E1}" srcId="{E4362085-C599-43C6-98E4-2BB0DA8BD340}" destId="{1F793D80-08EC-4DDD-8975-7034F0BAC5CA}" srcOrd="3" destOrd="0" parTransId="{56DA5D22-3108-445A-90CB-BDB890F9AB70}" sibTransId="{DE563ED4-85E9-4785-9500-5F19BF1F3332}"/>
    <dgm:cxn modelId="{E4FE3948-746D-48E5-B3CE-5139BA588A02}" srcId="{E4362085-C599-43C6-98E4-2BB0DA8BD340}" destId="{9D146907-2116-49A0-BBFD-4C93D86E4D34}" srcOrd="2" destOrd="0" parTransId="{9B7C1431-F2CA-47AA-8749-12CB32F59B07}" sibTransId="{5927E303-CD17-475D-B2D3-297AC32B02D3}"/>
    <dgm:cxn modelId="{31E4E4A3-873D-48D4-B8B3-3EEAA1A1ABF2}" srcId="{E4362085-C599-43C6-98E4-2BB0DA8BD340}" destId="{6A522E0A-5E57-4DBB-A7A4-748B2A6E494F}" srcOrd="1" destOrd="0" parTransId="{B564B0A9-FAE7-4E5D-998A-8F7F778A632A}" sibTransId="{886CC4A0-03BB-4D6E-8718-039FA92AE7C2}"/>
    <dgm:cxn modelId="{AF987E46-56E7-42AE-BE28-B72F3D954AA0}" type="presOf" srcId="{9D146907-2116-49A0-BBFD-4C93D86E4D34}" destId="{CEC3390C-CC00-4AE2-9FA0-477DB3B837B1}" srcOrd="1" destOrd="0" presId="urn:microsoft.com/office/officeart/2005/8/layout/list1"/>
    <dgm:cxn modelId="{68F614CF-D916-4EF0-8C55-D9E9D67C2878}" type="presOf" srcId="{9D146907-2116-49A0-BBFD-4C93D86E4D34}" destId="{078EA74B-481D-4B7C-96FD-2ABF2084B753}" srcOrd="0" destOrd="0" presId="urn:microsoft.com/office/officeart/2005/8/layout/list1"/>
    <dgm:cxn modelId="{B1B392C3-6818-4012-8005-AD382B72C2F6}" srcId="{E4362085-C599-43C6-98E4-2BB0DA8BD340}" destId="{4FCE836E-7B75-4B60-BD10-512536C22104}" srcOrd="0" destOrd="0" parTransId="{A3DC19BB-EE29-4D68-B41A-7F31245E8F5F}" sibTransId="{26B175CB-F841-4862-A605-600EC125508E}"/>
    <dgm:cxn modelId="{D72349F7-D635-4A22-9C27-AD4274AEF6A5}" type="presOf" srcId="{1F793D80-08EC-4DDD-8975-7034F0BAC5CA}" destId="{3C2FD297-D3ED-4F1B-8E8D-6473B84572B4}" srcOrd="1" destOrd="0" presId="urn:microsoft.com/office/officeart/2005/8/layout/list1"/>
    <dgm:cxn modelId="{FDEA12AD-E737-400E-A670-0B6BCE4F957B}" type="presOf" srcId="{4FCE836E-7B75-4B60-BD10-512536C22104}" destId="{6BB3C4FF-2D82-4B4F-9A7C-375318FA7E61}" srcOrd="1" destOrd="0" presId="urn:microsoft.com/office/officeart/2005/8/layout/list1"/>
    <dgm:cxn modelId="{EB0BFAB6-59F5-460D-BD7E-AB1CA6409F0D}" type="presOf" srcId="{1F793D80-08EC-4DDD-8975-7034F0BAC5CA}" destId="{94ECB48E-4087-4103-ADFA-2DCEAFC1C44D}" srcOrd="0" destOrd="0" presId="urn:microsoft.com/office/officeart/2005/8/layout/list1"/>
    <dgm:cxn modelId="{E79D86C5-7A3A-4E20-8688-0B7594E5AEE5}" type="presOf" srcId="{6A522E0A-5E57-4DBB-A7A4-748B2A6E494F}" destId="{E702CD95-4CB2-47E5-BBFF-FB93557F3AE4}" srcOrd="0" destOrd="0" presId="urn:microsoft.com/office/officeart/2005/8/layout/list1"/>
    <dgm:cxn modelId="{54142688-A7D6-4E8E-826B-DB6F6A4D0317}" type="presParOf" srcId="{27101997-D221-48D5-8676-F1DDB5420EB3}" destId="{D1E76E95-B6AC-44A9-A651-5282C782EF7A}" srcOrd="0" destOrd="0" presId="urn:microsoft.com/office/officeart/2005/8/layout/list1"/>
    <dgm:cxn modelId="{6E3F39BE-AC10-41CC-B832-302B04A1B9A4}" type="presParOf" srcId="{D1E76E95-B6AC-44A9-A651-5282C782EF7A}" destId="{EEC2BEA4-58CF-41A7-B0FD-57E5B905E5F0}" srcOrd="0" destOrd="0" presId="urn:microsoft.com/office/officeart/2005/8/layout/list1"/>
    <dgm:cxn modelId="{BD10A3F2-1375-44DD-AB54-48EC9F3A1A01}" type="presParOf" srcId="{D1E76E95-B6AC-44A9-A651-5282C782EF7A}" destId="{6BB3C4FF-2D82-4B4F-9A7C-375318FA7E61}" srcOrd="1" destOrd="0" presId="urn:microsoft.com/office/officeart/2005/8/layout/list1"/>
    <dgm:cxn modelId="{AB577E4A-99D6-41C8-86ED-53D9CC44C5A2}" type="presParOf" srcId="{27101997-D221-48D5-8676-F1DDB5420EB3}" destId="{0C0A0A3D-9598-4CA7-83A5-06EDBD465FDC}" srcOrd="1" destOrd="0" presId="urn:microsoft.com/office/officeart/2005/8/layout/list1"/>
    <dgm:cxn modelId="{AADBE35E-56B6-40AA-82B5-23353476A268}" type="presParOf" srcId="{27101997-D221-48D5-8676-F1DDB5420EB3}" destId="{5A6737A0-1774-4D56-AACF-14E1D845E97E}" srcOrd="2" destOrd="0" presId="urn:microsoft.com/office/officeart/2005/8/layout/list1"/>
    <dgm:cxn modelId="{D6CF17A5-12B2-4E18-9F06-9B518DCC6F10}" type="presParOf" srcId="{27101997-D221-48D5-8676-F1DDB5420EB3}" destId="{C708EFC5-657C-4254-B8AF-4CDA245822B3}" srcOrd="3" destOrd="0" presId="urn:microsoft.com/office/officeart/2005/8/layout/list1"/>
    <dgm:cxn modelId="{E700EDE0-9AD6-4216-8E2F-E40C1C87D4D9}" type="presParOf" srcId="{27101997-D221-48D5-8676-F1DDB5420EB3}" destId="{40B0E640-8AAB-41AB-B428-B74E083168CE}" srcOrd="4" destOrd="0" presId="urn:microsoft.com/office/officeart/2005/8/layout/list1"/>
    <dgm:cxn modelId="{0BEFCF45-5A40-4E24-BFF1-A3BA482AF205}" type="presParOf" srcId="{40B0E640-8AAB-41AB-B428-B74E083168CE}" destId="{E702CD95-4CB2-47E5-BBFF-FB93557F3AE4}" srcOrd="0" destOrd="0" presId="urn:microsoft.com/office/officeart/2005/8/layout/list1"/>
    <dgm:cxn modelId="{E114F069-A3C1-4192-93B6-EF4FC0B66EB7}" type="presParOf" srcId="{40B0E640-8AAB-41AB-B428-B74E083168CE}" destId="{56E41243-E301-4660-9F94-D06F79B827E7}" srcOrd="1" destOrd="0" presId="urn:microsoft.com/office/officeart/2005/8/layout/list1"/>
    <dgm:cxn modelId="{C3B3D23D-8F57-4D02-9FCB-CAC218A7F1E4}" type="presParOf" srcId="{27101997-D221-48D5-8676-F1DDB5420EB3}" destId="{B03A066E-1FFD-4CE4-A4C5-EC84E277B396}" srcOrd="5" destOrd="0" presId="urn:microsoft.com/office/officeart/2005/8/layout/list1"/>
    <dgm:cxn modelId="{9366B7AC-3B52-4305-9D5C-5C7CC10CA6BF}" type="presParOf" srcId="{27101997-D221-48D5-8676-F1DDB5420EB3}" destId="{489DAF8E-F0C3-47A9-9AB1-9270DD50E621}" srcOrd="6" destOrd="0" presId="urn:microsoft.com/office/officeart/2005/8/layout/list1"/>
    <dgm:cxn modelId="{1B225CFD-5231-4D5B-84CA-E290E91F2908}" type="presParOf" srcId="{27101997-D221-48D5-8676-F1DDB5420EB3}" destId="{A3AB33DA-CF5D-49D5-8B04-8556AB851176}" srcOrd="7" destOrd="0" presId="urn:microsoft.com/office/officeart/2005/8/layout/list1"/>
    <dgm:cxn modelId="{23817A41-D6D9-47E1-8F65-8F91F0379F0F}" type="presParOf" srcId="{27101997-D221-48D5-8676-F1DDB5420EB3}" destId="{5BDC98AA-8DDB-4050-A31C-F6670E55F339}" srcOrd="8" destOrd="0" presId="urn:microsoft.com/office/officeart/2005/8/layout/list1"/>
    <dgm:cxn modelId="{E6BEDFE8-FFD9-4645-A0ED-96047BCA7A8D}" type="presParOf" srcId="{5BDC98AA-8DDB-4050-A31C-F6670E55F339}" destId="{078EA74B-481D-4B7C-96FD-2ABF2084B753}" srcOrd="0" destOrd="0" presId="urn:microsoft.com/office/officeart/2005/8/layout/list1"/>
    <dgm:cxn modelId="{774B758D-6F1C-4562-8872-0BB6C8E7B095}" type="presParOf" srcId="{5BDC98AA-8DDB-4050-A31C-F6670E55F339}" destId="{CEC3390C-CC00-4AE2-9FA0-477DB3B837B1}" srcOrd="1" destOrd="0" presId="urn:microsoft.com/office/officeart/2005/8/layout/list1"/>
    <dgm:cxn modelId="{EF1B32D7-0EED-4EF6-AB9F-EC31EDF295C2}" type="presParOf" srcId="{27101997-D221-48D5-8676-F1DDB5420EB3}" destId="{43449E8D-A7D3-4C3E-AA8F-A559D9B4BE5A}" srcOrd="9" destOrd="0" presId="urn:microsoft.com/office/officeart/2005/8/layout/list1"/>
    <dgm:cxn modelId="{5B2E7D00-8805-47D9-B044-8EBBC1D2CAC3}" type="presParOf" srcId="{27101997-D221-48D5-8676-F1DDB5420EB3}" destId="{9C4AF859-C0A5-4EBB-B8AA-1801D5D882CD}" srcOrd="10" destOrd="0" presId="urn:microsoft.com/office/officeart/2005/8/layout/list1"/>
    <dgm:cxn modelId="{AA62A016-F7DE-4720-B3E1-09F9DB55421C}" type="presParOf" srcId="{27101997-D221-48D5-8676-F1DDB5420EB3}" destId="{268375B3-2C1C-426C-B31D-C5242D6D65E0}" srcOrd="11" destOrd="0" presId="urn:microsoft.com/office/officeart/2005/8/layout/list1"/>
    <dgm:cxn modelId="{570E19F2-0658-422F-A21F-E8C864C9D6C4}" type="presParOf" srcId="{27101997-D221-48D5-8676-F1DDB5420EB3}" destId="{3B8AC341-F78E-46C3-9021-6774197C6A9E}" srcOrd="12" destOrd="0" presId="urn:microsoft.com/office/officeart/2005/8/layout/list1"/>
    <dgm:cxn modelId="{07327080-C8A3-4A99-84E5-742BBC4AB8FD}" type="presParOf" srcId="{3B8AC341-F78E-46C3-9021-6774197C6A9E}" destId="{94ECB48E-4087-4103-ADFA-2DCEAFC1C44D}" srcOrd="0" destOrd="0" presId="urn:microsoft.com/office/officeart/2005/8/layout/list1"/>
    <dgm:cxn modelId="{3A55946E-E550-43E6-87BA-9417C7F52666}" type="presParOf" srcId="{3B8AC341-F78E-46C3-9021-6774197C6A9E}" destId="{3C2FD297-D3ED-4F1B-8E8D-6473B84572B4}" srcOrd="1" destOrd="0" presId="urn:microsoft.com/office/officeart/2005/8/layout/list1"/>
    <dgm:cxn modelId="{4C7CE66A-AF25-4957-90EC-385C7B95871A}" type="presParOf" srcId="{27101997-D221-48D5-8676-F1DDB5420EB3}" destId="{51CBE750-4003-439E-B0AD-EBEED2477126}" srcOrd="13" destOrd="0" presId="urn:microsoft.com/office/officeart/2005/8/layout/list1"/>
    <dgm:cxn modelId="{A6F3989C-60CD-4DCA-98A8-C6C676AD3389}" type="presParOf" srcId="{27101997-D221-48D5-8676-F1DDB5420EB3}" destId="{82D34729-EEC6-4B2A-87EB-9182A74EB79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DD750D-9E15-4741-89FC-9C7D1EEB6751}" type="doc">
      <dgm:prSet loTypeId="urn:microsoft.com/office/officeart/2005/8/layout/pyramid2" loCatId="list" qsTypeId="urn:microsoft.com/office/officeart/2005/8/quickstyle/simple1" qsCatId="simple" csTypeId="urn:microsoft.com/office/officeart/2005/8/colors/accent4_4" csCatId="accent4" phldr="1"/>
      <dgm:spPr/>
    </dgm:pt>
    <dgm:pt modelId="{A455CCB3-623B-49C3-AEB1-7FACCAD4C761}">
      <dgm:prSet phldrT="[Текст]" custT="1"/>
      <dgm:spPr/>
      <dgm:t>
        <a:bodyPr/>
        <a:lstStyle/>
        <a:p>
          <a:r>
            <a:rPr lang="ru-RU" sz="1500" dirty="0" smtClean="0">
              <a:latin typeface="Georgia" pitchFamily="18" charset="0"/>
            </a:rPr>
            <a:t>Расположена вблизи с р.п.Новоспасское; </a:t>
          </a:r>
          <a:endParaRPr lang="ru-RU" sz="1500" dirty="0"/>
        </a:p>
      </dgm:t>
    </dgm:pt>
    <dgm:pt modelId="{B5BCE1DB-CB50-4B9B-8E2C-D2859185F214}" type="parTrans" cxnId="{CCE94A62-D3C3-4060-BC05-DE131A7708EB}">
      <dgm:prSet/>
      <dgm:spPr/>
      <dgm:t>
        <a:bodyPr/>
        <a:lstStyle/>
        <a:p>
          <a:endParaRPr lang="ru-RU"/>
        </a:p>
      </dgm:t>
    </dgm:pt>
    <dgm:pt modelId="{9B876DA9-7733-463D-A8A4-63E8C1EA74C0}" type="sibTrans" cxnId="{CCE94A62-D3C3-4060-BC05-DE131A7708EB}">
      <dgm:prSet/>
      <dgm:spPr/>
      <dgm:t>
        <a:bodyPr/>
        <a:lstStyle/>
        <a:p>
          <a:endParaRPr lang="ru-RU"/>
        </a:p>
      </dgm:t>
    </dgm:pt>
    <dgm:pt modelId="{49F2E17F-C9E4-41FC-B061-195AB8820683}">
      <dgm:prSet phldrT="[Текст]" custT="1"/>
      <dgm:spPr/>
      <dgm:t>
        <a:bodyPr/>
        <a:lstStyle/>
        <a:p>
          <a:r>
            <a:rPr lang="ru-RU" sz="1400" dirty="0" smtClean="0"/>
            <a:t>Расположена в 500 м. от федеральной трассы М-5 «Урал» и магистральной железной дороги.</a:t>
          </a:r>
          <a:endParaRPr lang="ru-RU" sz="1400" dirty="0"/>
        </a:p>
      </dgm:t>
    </dgm:pt>
    <dgm:pt modelId="{AB7E1694-15E1-4D24-A3C1-2F32984B4006}" type="parTrans" cxnId="{54C95C09-B7DC-40CB-8276-B0B0A8058432}">
      <dgm:prSet/>
      <dgm:spPr/>
      <dgm:t>
        <a:bodyPr/>
        <a:lstStyle/>
        <a:p>
          <a:endParaRPr lang="ru-RU"/>
        </a:p>
      </dgm:t>
    </dgm:pt>
    <dgm:pt modelId="{2DF32E9D-9BBC-40BB-9C54-75B4E72548AD}" type="sibTrans" cxnId="{54C95C09-B7DC-40CB-8276-B0B0A8058432}">
      <dgm:prSet/>
      <dgm:spPr/>
      <dgm:t>
        <a:bodyPr/>
        <a:lstStyle/>
        <a:p>
          <a:endParaRPr lang="ru-RU"/>
        </a:p>
      </dgm:t>
    </dgm:pt>
    <dgm:pt modelId="{E87F6415-F91B-4639-926A-02009CDF5854}">
      <dgm:prSet phldrT="[Текст]" custT="1"/>
      <dgm:spPr/>
      <dgm:t>
        <a:bodyPr/>
        <a:lstStyle/>
        <a:p>
          <a:r>
            <a:rPr lang="ru-RU" sz="1500" dirty="0" smtClean="0">
              <a:latin typeface="Georgia" pitchFamily="18" charset="0"/>
            </a:rPr>
            <a:t>имеется зарезервированная водяная скважина;</a:t>
          </a:r>
          <a:endParaRPr lang="ru-RU" sz="1500" dirty="0"/>
        </a:p>
      </dgm:t>
    </dgm:pt>
    <dgm:pt modelId="{9EE54BCF-10BA-4585-ABD8-DAE5395C9D99}" type="parTrans" cxnId="{91E72191-E4F7-47AF-844B-EA6600A1AC0F}">
      <dgm:prSet/>
      <dgm:spPr/>
      <dgm:t>
        <a:bodyPr/>
        <a:lstStyle/>
        <a:p>
          <a:endParaRPr lang="ru-RU"/>
        </a:p>
      </dgm:t>
    </dgm:pt>
    <dgm:pt modelId="{29F2262B-23C1-48DF-A3E9-DB5096AAF1C4}" type="sibTrans" cxnId="{91E72191-E4F7-47AF-844B-EA6600A1AC0F}">
      <dgm:prSet/>
      <dgm:spPr/>
      <dgm:t>
        <a:bodyPr/>
        <a:lstStyle/>
        <a:p>
          <a:endParaRPr lang="ru-RU"/>
        </a:p>
      </dgm:t>
    </dgm:pt>
    <dgm:pt modelId="{09C2CD15-358F-4843-876E-50D48D2D8E60}">
      <dgm:prSet phldrT="[Текст]" custT="1"/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имеется техническая возможность присоединения  к объектам </a:t>
          </a:r>
          <a:r>
            <a:rPr lang="ru-RU" sz="1400" dirty="0" err="1" smtClean="0">
              <a:latin typeface="Georgia" pitchFamily="18" charset="0"/>
            </a:rPr>
            <a:t>газо-электроснабжения</a:t>
          </a:r>
          <a:endParaRPr lang="ru-RU" sz="1400" dirty="0"/>
        </a:p>
      </dgm:t>
    </dgm:pt>
    <dgm:pt modelId="{D7DD6FB0-587C-4CE2-9E7C-B6BDD9672F7E}" type="parTrans" cxnId="{24FF0166-E840-4C1C-99AD-129DD7C54A90}">
      <dgm:prSet/>
      <dgm:spPr/>
      <dgm:t>
        <a:bodyPr/>
        <a:lstStyle/>
        <a:p>
          <a:endParaRPr lang="ru-RU"/>
        </a:p>
      </dgm:t>
    </dgm:pt>
    <dgm:pt modelId="{EC9EAAE3-5C3F-436E-B11E-19B0657A7F25}" type="sibTrans" cxnId="{24FF0166-E840-4C1C-99AD-129DD7C54A90}">
      <dgm:prSet/>
      <dgm:spPr/>
      <dgm:t>
        <a:bodyPr/>
        <a:lstStyle/>
        <a:p>
          <a:endParaRPr lang="ru-RU"/>
        </a:p>
      </dgm:t>
    </dgm:pt>
    <dgm:pt modelId="{292871CF-72A1-4409-AD47-33127AB5AF96}" type="pres">
      <dgm:prSet presAssocID="{8ADD750D-9E15-4741-89FC-9C7D1EEB6751}" presName="compositeShape" presStyleCnt="0">
        <dgm:presLayoutVars>
          <dgm:dir/>
          <dgm:resizeHandles/>
        </dgm:presLayoutVars>
      </dgm:prSet>
      <dgm:spPr/>
    </dgm:pt>
    <dgm:pt modelId="{312F051B-7823-49DF-AEDD-92D0EB96F0A6}" type="pres">
      <dgm:prSet presAssocID="{8ADD750D-9E15-4741-89FC-9C7D1EEB6751}" presName="pyramid" presStyleLbl="node1" presStyleIdx="0" presStyleCnt="1" custLinFactNeighborX="12105" custLinFactNeighborY="-1471"/>
      <dgm:spPr/>
    </dgm:pt>
    <dgm:pt modelId="{97BA1F05-5746-4C65-81F0-22FDFA5F226A}" type="pres">
      <dgm:prSet presAssocID="{8ADD750D-9E15-4741-89FC-9C7D1EEB6751}" presName="theList" presStyleCnt="0"/>
      <dgm:spPr/>
    </dgm:pt>
    <dgm:pt modelId="{01F5925F-45D0-4238-8C55-8F869E9C20A2}" type="pres">
      <dgm:prSet presAssocID="{A455CCB3-623B-49C3-AEB1-7FACCAD4C761}" presName="aNode" presStyleLbl="fgAcc1" presStyleIdx="0" presStyleCnt="4" custLinFactNeighborX="-1420" custLinFactNeighborY="-113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B695D-DB4A-4E62-A27F-56B3F96E05D9}" type="pres">
      <dgm:prSet presAssocID="{A455CCB3-623B-49C3-AEB1-7FACCAD4C761}" presName="aSpace" presStyleCnt="0"/>
      <dgm:spPr/>
    </dgm:pt>
    <dgm:pt modelId="{339D171D-55AE-4605-9CA2-A247D3E3A6C1}" type="pres">
      <dgm:prSet presAssocID="{49F2E17F-C9E4-41FC-B061-195AB8820683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48AE6-1119-4303-A1B5-33BB7B619205}" type="pres">
      <dgm:prSet presAssocID="{49F2E17F-C9E4-41FC-B061-195AB8820683}" presName="aSpace" presStyleCnt="0"/>
      <dgm:spPr/>
    </dgm:pt>
    <dgm:pt modelId="{BB608595-3633-45F0-9F05-67A7497812A9}" type="pres">
      <dgm:prSet presAssocID="{E87F6415-F91B-4639-926A-02009CDF5854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77E99A-5E03-440D-A5E9-180321B33138}" type="pres">
      <dgm:prSet presAssocID="{E87F6415-F91B-4639-926A-02009CDF5854}" presName="aSpace" presStyleCnt="0"/>
      <dgm:spPr/>
    </dgm:pt>
    <dgm:pt modelId="{4FFC89B9-A775-4893-8B21-BFA13A228DB9}" type="pres">
      <dgm:prSet presAssocID="{09C2CD15-358F-4843-876E-50D48D2D8E60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44BF4-E22A-423D-929D-139AA31D48DC}" type="pres">
      <dgm:prSet presAssocID="{09C2CD15-358F-4843-876E-50D48D2D8E60}" presName="aSpace" presStyleCnt="0"/>
      <dgm:spPr/>
    </dgm:pt>
  </dgm:ptLst>
  <dgm:cxnLst>
    <dgm:cxn modelId="{54C95C09-B7DC-40CB-8276-B0B0A8058432}" srcId="{8ADD750D-9E15-4741-89FC-9C7D1EEB6751}" destId="{49F2E17F-C9E4-41FC-B061-195AB8820683}" srcOrd="1" destOrd="0" parTransId="{AB7E1694-15E1-4D24-A3C1-2F32984B4006}" sibTransId="{2DF32E9D-9BBC-40BB-9C54-75B4E72548AD}"/>
    <dgm:cxn modelId="{7C2CFAF2-2989-4EB5-A159-C206F805986E}" type="presOf" srcId="{8ADD750D-9E15-4741-89FC-9C7D1EEB6751}" destId="{292871CF-72A1-4409-AD47-33127AB5AF96}" srcOrd="0" destOrd="0" presId="urn:microsoft.com/office/officeart/2005/8/layout/pyramid2"/>
    <dgm:cxn modelId="{24FF0166-E840-4C1C-99AD-129DD7C54A90}" srcId="{8ADD750D-9E15-4741-89FC-9C7D1EEB6751}" destId="{09C2CD15-358F-4843-876E-50D48D2D8E60}" srcOrd="3" destOrd="0" parTransId="{D7DD6FB0-587C-4CE2-9E7C-B6BDD9672F7E}" sibTransId="{EC9EAAE3-5C3F-436E-B11E-19B0657A7F25}"/>
    <dgm:cxn modelId="{91E72191-E4F7-47AF-844B-EA6600A1AC0F}" srcId="{8ADD750D-9E15-4741-89FC-9C7D1EEB6751}" destId="{E87F6415-F91B-4639-926A-02009CDF5854}" srcOrd="2" destOrd="0" parTransId="{9EE54BCF-10BA-4585-ABD8-DAE5395C9D99}" sibTransId="{29F2262B-23C1-48DF-A3E9-DB5096AAF1C4}"/>
    <dgm:cxn modelId="{E162FDA7-0D83-4D38-8B57-C099AB4EFD8F}" type="presOf" srcId="{A455CCB3-623B-49C3-AEB1-7FACCAD4C761}" destId="{01F5925F-45D0-4238-8C55-8F869E9C20A2}" srcOrd="0" destOrd="0" presId="urn:microsoft.com/office/officeart/2005/8/layout/pyramid2"/>
    <dgm:cxn modelId="{CCE94A62-D3C3-4060-BC05-DE131A7708EB}" srcId="{8ADD750D-9E15-4741-89FC-9C7D1EEB6751}" destId="{A455CCB3-623B-49C3-AEB1-7FACCAD4C761}" srcOrd="0" destOrd="0" parTransId="{B5BCE1DB-CB50-4B9B-8E2C-D2859185F214}" sibTransId="{9B876DA9-7733-463D-A8A4-63E8C1EA74C0}"/>
    <dgm:cxn modelId="{365F7913-FA51-453D-91CF-9F2BE97D2EA6}" type="presOf" srcId="{09C2CD15-358F-4843-876E-50D48D2D8E60}" destId="{4FFC89B9-A775-4893-8B21-BFA13A228DB9}" srcOrd="0" destOrd="0" presId="urn:microsoft.com/office/officeart/2005/8/layout/pyramid2"/>
    <dgm:cxn modelId="{C2E8D5DB-9D01-437E-AD20-4989F51CBEEB}" type="presOf" srcId="{49F2E17F-C9E4-41FC-B061-195AB8820683}" destId="{339D171D-55AE-4605-9CA2-A247D3E3A6C1}" srcOrd="0" destOrd="0" presId="urn:microsoft.com/office/officeart/2005/8/layout/pyramid2"/>
    <dgm:cxn modelId="{6B66AE5F-C8B6-4345-A4C4-024BF724F161}" type="presOf" srcId="{E87F6415-F91B-4639-926A-02009CDF5854}" destId="{BB608595-3633-45F0-9F05-67A7497812A9}" srcOrd="0" destOrd="0" presId="urn:microsoft.com/office/officeart/2005/8/layout/pyramid2"/>
    <dgm:cxn modelId="{24948034-2EC5-47A3-8E88-CAC96861B044}" type="presParOf" srcId="{292871CF-72A1-4409-AD47-33127AB5AF96}" destId="{312F051B-7823-49DF-AEDD-92D0EB96F0A6}" srcOrd="0" destOrd="0" presId="urn:microsoft.com/office/officeart/2005/8/layout/pyramid2"/>
    <dgm:cxn modelId="{35CF548A-9FC4-458B-A37B-3D0B4732AFBB}" type="presParOf" srcId="{292871CF-72A1-4409-AD47-33127AB5AF96}" destId="{97BA1F05-5746-4C65-81F0-22FDFA5F226A}" srcOrd="1" destOrd="0" presId="urn:microsoft.com/office/officeart/2005/8/layout/pyramid2"/>
    <dgm:cxn modelId="{3217010A-0B7E-4F5E-98BE-F07026E2BEEC}" type="presParOf" srcId="{97BA1F05-5746-4C65-81F0-22FDFA5F226A}" destId="{01F5925F-45D0-4238-8C55-8F869E9C20A2}" srcOrd="0" destOrd="0" presId="urn:microsoft.com/office/officeart/2005/8/layout/pyramid2"/>
    <dgm:cxn modelId="{8E635345-742C-4792-AA5F-3DEBE8D18318}" type="presParOf" srcId="{97BA1F05-5746-4C65-81F0-22FDFA5F226A}" destId="{D88B695D-DB4A-4E62-A27F-56B3F96E05D9}" srcOrd="1" destOrd="0" presId="urn:microsoft.com/office/officeart/2005/8/layout/pyramid2"/>
    <dgm:cxn modelId="{7E8CC17A-08B6-4D7D-A5C0-E0F3FA4BE6C4}" type="presParOf" srcId="{97BA1F05-5746-4C65-81F0-22FDFA5F226A}" destId="{339D171D-55AE-4605-9CA2-A247D3E3A6C1}" srcOrd="2" destOrd="0" presId="urn:microsoft.com/office/officeart/2005/8/layout/pyramid2"/>
    <dgm:cxn modelId="{3416C1FF-AA94-4EE0-ADB7-FBF671C4D7F4}" type="presParOf" srcId="{97BA1F05-5746-4C65-81F0-22FDFA5F226A}" destId="{F3E48AE6-1119-4303-A1B5-33BB7B619205}" srcOrd="3" destOrd="0" presId="urn:microsoft.com/office/officeart/2005/8/layout/pyramid2"/>
    <dgm:cxn modelId="{15ADE4F9-3F85-4A0D-93F2-B397F177CB1A}" type="presParOf" srcId="{97BA1F05-5746-4C65-81F0-22FDFA5F226A}" destId="{BB608595-3633-45F0-9F05-67A7497812A9}" srcOrd="4" destOrd="0" presId="urn:microsoft.com/office/officeart/2005/8/layout/pyramid2"/>
    <dgm:cxn modelId="{BFEB896F-0B05-4F3D-BD87-921823476F60}" type="presParOf" srcId="{97BA1F05-5746-4C65-81F0-22FDFA5F226A}" destId="{4A77E99A-5E03-440D-A5E9-180321B33138}" srcOrd="5" destOrd="0" presId="urn:microsoft.com/office/officeart/2005/8/layout/pyramid2"/>
    <dgm:cxn modelId="{71CC4CD6-4B01-4D84-9BC7-D562518BCCA3}" type="presParOf" srcId="{97BA1F05-5746-4C65-81F0-22FDFA5F226A}" destId="{4FFC89B9-A775-4893-8B21-BFA13A228DB9}" srcOrd="6" destOrd="0" presId="urn:microsoft.com/office/officeart/2005/8/layout/pyramid2"/>
    <dgm:cxn modelId="{03894CC9-7F71-4410-A121-C1CF277244A6}" type="presParOf" srcId="{97BA1F05-5746-4C65-81F0-22FDFA5F226A}" destId="{22544BF4-E22A-423D-929D-139AA31D48D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167ECD-6C85-42BA-8CAF-F51C74EBE323}" type="doc">
      <dgm:prSet loTypeId="urn:microsoft.com/office/officeart/2005/8/layout/hierarchy4" loCatId="list" qsTypeId="urn:microsoft.com/office/officeart/2005/8/quickstyle/simple3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C9ACF7C4-5730-40CB-894B-63C8EC364824}">
      <dgm:prSet phldrT="[Текст]"/>
      <dgm:spPr/>
      <dgm:t>
        <a:bodyPr/>
        <a:lstStyle/>
        <a:p>
          <a:pPr algn="ctr"/>
          <a:r>
            <a:rPr lang="ru-RU" dirty="0" smtClean="0"/>
            <a:t>Инвестиционные площадки</a:t>
          </a:r>
          <a:endParaRPr lang="ru-RU" dirty="0"/>
        </a:p>
      </dgm:t>
    </dgm:pt>
    <dgm:pt modelId="{B3092A01-8AAF-4134-BD54-8C3EE90EAB9B}" type="parTrans" cxnId="{0BFBE312-9A25-4D04-A554-D1B8CD3C2E1E}">
      <dgm:prSet/>
      <dgm:spPr/>
      <dgm:t>
        <a:bodyPr/>
        <a:lstStyle/>
        <a:p>
          <a:endParaRPr lang="ru-RU"/>
        </a:p>
      </dgm:t>
    </dgm:pt>
    <dgm:pt modelId="{A9EEED49-927F-4BE3-A99D-441EFA9C8AD0}" type="sibTrans" cxnId="{0BFBE312-9A25-4D04-A554-D1B8CD3C2E1E}">
      <dgm:prSet/>
      <dgm:spPr/>
      <dgm:t>
        <a:bodyPr/>
        <a:lstStyle/>
        <a:p>
          <a:endParaRPr lang="ru-RU"/>
        </a:p>
      </dgm:t>
    </dgm:pt>
    <dgm:pt modelId="{003B9143-32A4-4D18-9F5F-705B79C71AAE}" type="pres">
      <dgm:prSet presAssocID="{EC167ECD-6C85-42BA-8CAF-F51C74EBE32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42855F2-AA27-4295-BD02-417A0C3C5F2E}" type="pres">
      <dgm:prSet presAssocID="{C9ACF7C4-5730-40CB-894B-63C8EC364824}" presName="vertOne" presStyleCnt="0"/>
      <dgm:spPr/>
    </dgm:pt>
    <dgm:pt modelId="{83D1C2D1-B7CE-4041-AC7E-4FEB6C49F0FD}" type="pres">
      <dgm:prSet presAssocID="{C9ACF7C4-5730-40CB-894B-63C8EC364824}" presName="txOne" presStyleLbl="node0" presStyleIdx="0" presStyleCnt="1" custLinFactNeighborX="1205" custLinFactNeighborY="-28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C64250-81BC-4ADF-87EB-A49001921EE5}" type="pres">
      <dgm:prSet presAssocID="{C9ACF7C4-5730-40CB-894B-63C8EC364824}" presName="horzOne" presStyleCnt="0"/>
      <dgm:spPr/>
    </dgm:pt>
  </dgm:ptLst>
  <dgm:cxnLst>
    <dgm:cxn modelId="{3D70919D-999B-4F19-81E5-F7CC1BA4553D}" type="presOf" srcId="{C9ACF7C4-5730-40CB-894B-63C8EC364824}" destId="{83D1C2D1-B7CE-4041-AC7E-4FEB6C49F0FD}" srcOrd="0" destOrd="0" presId="urn:microsoft.com/office/officeart/2005/8/layout/hierarchy4"/>
    <dgm:cxn modelId="{0BFBE312-9A25-4D04-A554-D1B8CD3C2E1E}" srcId="{EC167ECD-6C85-42BA-8CAF-F51C74EBE323}" destId="{C9ACF7C4-5730-40CB-894B-63C8EC364824}" srcOrd="0" destOrd="0" parTransId="{B3092A01-8AAF-4134-BD54-8C3EE90EAB9B}" sibTransId="{A9EEED49-927F-4BE3-A99D-441EFA9C8AD0}"/>
    <dgm:cxn modelId="{732D36F9-E61A-49B2-A34D-98725CE4E0A1}" type="presOf" srcId="{EC167ECD-6C85-42BA-8CAF-F51C74EBE323}" destId="{003B9143-32A4-4D18-9F5F-705B79C71AAE}" srcOrd="0" destOrd="0" presId="urn:microsoft.com/office/officeart/2005/8/layout/hierarchy4"/>
    <dgm:cxn modelId="{D693B4EA-5810-43A9-9B21-B47F5540926E}" type="presParOf" srcId="{003B9143-32A4-4D18-9F5F-705B79C71AAE}" destId="{542855F2-AA27-4295-BD02-417A0C3C5F2E}" srcOrd="0" destOrd="0" presId="urn:microsoft.com/office/officeart/2005/8/layout/hierarchy4"/>
    <dgm:cxn modelId="{68D6FCFE-69C2-4073-BA0D-901B5392185B}" type="presParOf" srcId="{542855F2-AA27-4295-BD02-417A0C3C5F2E}" destId="{83D1C2D1-B7CE-4041-AC7E-4FEB6C49F0FD}" srcOrd="0" destOrd="0" presId="urn:microsoft.com/office/officeart/2005/8/layout/hierarchy4"/>
    <dgm:cxn modelId="{7CBA95B7-C2C3-4111-B858-AC07733ACCB9}" type="presParOf" srcId="{542855F2-AA27-4295-BD02-417A0C3C5F2E}" destId="{D4C64250-81BC-4ADF-87EB-A49001921EE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9469B5-58DC-4A65-A290-A774804D7135}" type="doc">
      <dgm:prSet loTypeId="urn:microsoft.com/office/officeart/2005/8/layout/hList6" loCatId="list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1E81946-A6D9-4EE8-B924-C9F6086779DE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b="1" dirty="0" err="1" smtClean="0">
              <a:solidFill>
                <a:schemeClr val="tx1"/>
              </a:solidFill>
              <a:latin typeface="+mn-lt"/>
            </a:rPr>
            <a:t>Радоно-лечебные</a:t>
          </a:r>
          <a:r>
            <a:rPr lang="ru-RU" sz="1800" b="1" dirty="0" smtClean="0">
              <a:solidFill>
                <a:schemeClr val="tx1"/>
              </a:solidFill>
              <a:latin typeface="+mn-lt"/>
            </a:rPr>
            <a:t> процедуры</a:t>
          </a:r>
          <a:endParaRPr lang="ru-RU" sz="1800" b="1" dirty="0">
            <a:solidFill>
              <a:schemeClr val="tx1"/>
            </a:solidFill>
            <a:latin typeface="+mn-lt"/>
          </a:endParaRPr>
        </a:p>
      </dgm:t>
    </dgm:pt>
    <dgm:pt modelId="{76082356-DBB3-4926-88CC-1AA103D3D065}" type="parTrans" cxnId="{B01C08B9-B446-479F-8003-4BBA5933FE53}">
      <dgm:prSet/>
      <dgm:spPr/>
      <dgm:t>
        <a:bodyPr/>
        <a:lstStyle/>
        <a:p>
          <a:endParaRPr lang="ru-RU"/>
        </a:p>
      </dgm:t>
    </dgm:pt>
    <dgm:pt modelId="{1166F3A1-217F-4CB4-9BB7-E72DBB83F569}" type="sibTrans" cxnId="{B01C08B9-B446-479F-8003-4BBA5933FE53}">
      <dgm:prSet/>
      <dgm:spPr/>
      <dgm:t>
        <a:bodyPr/>
        <a:lstStyle/>
        <a:p>
          <a:endParaRPr lang="ru-RU"/>
        </a:p>
      </dgm:t>
    </dgm:pt>
    <dgm:pt modelId="{65265A8B-050F-4B33-ADCE-2FDB8B0439CF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+mn-lt"/>
            </a:rPr>
            <a:t>Водные радоновые ванны</a:t>
          </a:r>
          <a:endParaRPr lang="ru-RU" sz="1800" b="1" dirty="0">
            <a:solidFill>
              <a:schemeClr val="tx1"/>
            </a:solidFill>
            <a:latin typeface="+mn-lt"/>
          </a:endParaRPr>
        </a:p>
      </dgm:t>
    </dgm:pt>
    <dgm:pt modelId="{C60F13D5-26E2-498E-B9CF-42B25C74B7A1}" type="parTrans" cxnId="{D1BD14F6-5C6E-4473-AA37-4BC4A99EE5C7}">
      <dgm:prSet/>
      <dgm:spPr/>
      <dgm:t>
        <a:bodyPr/>
        <a:lstStyle/>
        <a:p>
          <a:endParaRPr lang="ru-RU"/>
        </a:p>
      </dgm:t>
    </dgm:pt>
    <dgm:pt modelId="{96E0EB62-1562-4288-BBD4-40449E9A30EE}" type="sibTrans" cxnId="{D1BD14F6-5C6E-4473-AA37-4BC4A99EE5C7}">
      <dgm:prSet/>
      <dgm:spPr/>
      <dgm:t>
        <a:bodyPr/>
        <a:lstStyle/>
        <a:p>
          <a:endParaRPr lang="ru-RU"/>
        </a:p>
      </dgm:t>
    </dgm:pt>
    <dgm:pt modelId="{1A3F2239-6C92-4A5B-A06C-5C92787F7BD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+mn-lt"/>
            </a:rPr>
            <a:t>Орошение радоновой водой</a:t>
          </a:r>
          <a:endParaRPr lang="ru-RU" sz="1800" b="1" dirty="0">
            <a:solidFill>
              <a:schemeClr val="tx1"/>
            </a:solidFill>
            <a:latin typeface="+mn-lt"/>
          </a:endParaRPr>
        </a:p>
      </dgm:t>
    </dgm:pt>
    <dgm:pt modelId="{98DC571F-66F8-4CAC-8C5F-84DDB0632FBF}" type="parTrans" cxnId="{C078CF19-BC43-47E5-B813-67817579D840}">
      <dgm:prSet/>
      <dgm:spPr/>
      <dgm:t>
        <a:bodyPr/>
        <a:lstStyle/>
        <a:p>
          <a:endParaRPr lang="ru-RU"/>
        </a:p>
      </dgm:t>
    </dgm:pt>
    <dgm:pt modelId="{D0060A48-882D-488C-95D8-9F0F76E45418}" type="sibTrans" cxnId="{C078CF19-BC43-47E5-B813-67817579D840}">
      <dgm:prSet/>
      <dgm:spPr/>
      <dgm:t>
        <a:bodyPr/>
        <a:lstStyle/>
        <a:p>
          <a:endParaRPr lang="ru-RU"/>
        </a:p>
      </dgm:t>
    </dgm:pt>
    <dgm:pt modelId="{45ECE989-56C8-4C7E-A7A8-3C95AB6915F2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solidFill>
                <a:srgbClr val="FFFF00"/>
              </a:solidFill>
              <a:latin typeface="+mn-lt"/>
            </a:rPr>
            <a:t>Физиотерапевтические процедуры</a:t>
          </a:r>
          <a:endParaRPr lang="ru-RU" sz="1600" b="1" dirty="0">
            <a:solidFill>
              <a:srgbClr val="FFFF00"/>
            </a:solidFill>
            <a:latin typeface="+mn-lt"/>
          </a:endParaRPr>
        </a:p>
      </dgm:t>
    </dgm:pt>
    <dgm:pt modelId="{97C9D653-BC6A-4BF3-9BD7-3C924015988A}" type="parTrans" cxnId="{4C8B0EC4-85F8-4CE5-9133-73E2DECA04BA}">
      <dgm:prSet/>
      <dgm:spPr/>
      <dgm:t>
        <a:bodyPr/>
        <a:lstStyle/>
        <a:p>
          <a:endParaRPr lang="ru-RU"/>
        </a:p>
      </dgm:t>
    </dgm:pt>
    <dgm:pt modelId="{A82D188B-0F38-4B62-86E7-90C51C806A3B}" type="sibTrans" cxnId="{4C8B0EC4-85F8-4CE5-9133-73E2DECA04BA}">
      <dgm:prSet/>
      <dgm:spPr/>
      <dgm:t>
        <a:bodyPr/>
        <a:lstStyle/>
        <a:p>
          <a:endParaRPr lang="ru-RU"/>
        </a:p>
      </dgm:t>
    </dgm:pt>
    <dgm:pt modelId="{C58A7323-6D2C-463F-863B-AF338D4DF61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b="1" dirty="0" smtClean="0">
              <a:solidFill>
                <a:srgbClr val="FFFF00"/>
              </a:solidFill>
            </a:rPr>
            <a:t>Лечебная </a:t>
          </a:r>
          <a:r>
            <a:rPr lang="ru-RU" sz="1800" b="1" dirty="0" err="1" smtClean="0">
              <a:solidFill>
                <a:srgbClr val="FFFF00"/>
              </a:solidFill>
            </a:rPr>
            <a:t>физкульту-ра</a:t>
          </a:r>
          <a:endParaRPr lang="ru-RU" sz="1800" b="1" dirty="0">
            <a:solidFill>
              <a:srgbClr val="FFFF00"/>
            </a:solidFill>
          </a:endParaRPr>
        </a:p>
      </dgm:t>
    </dgm:pt>
    <dgm:pt modelId="{8C21BD08-8673-483F-A8D4-6C4EFF5DD58E}" type="parTrans" cxnId="{8C38F9EA-D816-47C6-A359-67500BF659AF}">
      <dgm:prSet/>
      <dgm:spPr/>
      <dgm:t>
        <a:bodyPr/>
        <a:lstStyle/>
        <a:p>
          <a:endParaRPr lang="ru-RU"/>
        </a:p>
      </dgm:t>
    </dgm:pt>
    <dgm:pt modelId="{EE22BC0E-ACAC-4DCF-BC19-71D8E8DA6BCF}" type="sibTrans" cxnId="{8C38F9EA-D816-47C6-A359-67500BF659AF}">
      <dgm:prSet/>
      <dgm:spPr/>
      <dgm:t>
        <a:bodyPr/>
        <a:lstStyle/>
        <a:p>
          <a:endParaRPr lang="ru-RU"/>
        </a:p>
      </dgm:t>
    </dgm:pt>
    <dgm:pt modelId="{D390DFC6-FB2C-4DC2-9FBB-A0E30D53507C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b="1" dirty="0" smtClean="0">
              <a:solidFill>
                <a:srgbClr val="FFFF00"/>
              </a:solidFill>
            </a:rPr>
            <a:t>Массаж</a:t>
          </a:r>
          <a:endParaRPr lang="ru-RU" sz="1800" b="1" dirty="0">
            <a:solidFill>
              <a:srgbClr val="FFFF00"/>
            </a:solidFill>
          </a:endParaRPr>
        </a:p>
      </dgm:t>
    </dgm:pt>
    <dgm:pt modelId="{A8758511-8590-41BB-A950-1D163D7FACF3}" type="parTrans" cxnId="{E5A2FB05-BCF6-4F0A-A6CB-693C4983BC60}">
      <dgm:prSet/>
      <dgm:spPr/>
      <dgm:t>
        <a:bodyPr/>
        <a:lstStyle/>
        <a:p>
          <a:endParaRPr lang="ru-RU"/>
        </a:p>
      </dgm:t>
    </dgm:pt>
    <dgm:pt modelId="{860E5CCB-F21B-416F-9E06-86288C9AC14C}" type="sibTrans" cxnId="{E5A2FB05-BCF6-4F0A-A6CB-693C4983BC60}">
      <dgm:prSet/>
      <dgm:spPr/>
      <dgm:t>
        <a:bodyPr/>
        <a:lstStyle/>
        <a:p>
          <a:endParaRPr lang="ru-RU"/>
        </a:p>
      </dgm:t>
    </dgm:pt>
    <dgm:pt modelId="{5D99AD3E-A1CA-42BD-816F-7D086876EF30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Грязелечебные процедуры</a:t>
          </a:r>
          <a:endParaRPr lang="ru-RU" sz="1800" b="1" dirty="0">
            <a:solidFill>
              <a:schemeClr val="bg1"/>
            </a:solidFill>
          </a:endParaRPr>
        </a:p>
      </dgm:t>
    </dgm:pt>
    <dgm:pt modelId="{56806FFD-6346-4128-A3DD-4E732C7691E6}" type="parTrans" cxnId="{BB042AF9-CFBE-4F81-B0C3-49496E1042AE}">
      <dgm:prSet/>
      <dgm:spPr/>
      <dgm:t>
        <a:bodyPr/>
        <a:lstStyle/>
        <a:p>
          <a:endParaRPr lang="ru-RU"/>
        </a:p>
      </dgm:t>
    </dgm:pt>
    <dgm:pt modelId="{4AE1D481-E97D-417C-965F-648D388519CC}" type="sibTrans" cxnId="{BB042AF9-CFBE-4F81-B0C3-49496E1042AE}">
      <dgm:prSet/>
      <dgm:spPr/>
      <dgm:t>
        <a:bodyPr/>
        <a:lstStyle/>
        <a:p>
          <a:endParaRPr lang="ru-RU"/>
        </a:p>
      </dgm:t>
    </dgm:pt>
    <dgm:pt modelId="{EBE9B651-4876-43A6-AB9F-038BEA4EABE5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Общие грязевые ванны</a:t>
          </a:r>
          <a:endParaRPr lang="ru-RU" sz="1800" b="1" dirty="0">
            <a:solidFill>
              <a:schemeClr val="bg1"/>
            </a:solidFill>
          </a:endParaRPr>
        </a:p>
      </dgm:t>
    </dgm:pt>
    <dgm:pt modelId="{548E6CB1-330C-47B3-84F1-75284C720C0C}" type="parTrans" cxnId="{AD3DB1C4-47E6-4F4C-AD94-11536DE048DA}">
      <dgm:prSet/>
      <dgm:spPr/>
      <dgm:t>
        <a:bodyPr/>
        <a:lstStyle/>
        <a:p>
          <a:endParaRPr lang="ru-RU"/>
        </a:p>
      </dgm:t>
    </dgm:pt>
    <dgm:pt modelId="{AAE2B647-6A83-4336-9A6D-3BE78CFBD4E5}" type="sibTrans" cxnId="{AD3DB1C4-47E6-4F4C-AD94-11536DE048DA}">
      <dgm:prSet/>
      <dgm:spPr/>
      <dgm:t>
        <a:bodyPr/>
        <a:lstStyle/>
        <a:p>
          <a:endParaRPr lang="ru-RU"/>
        </a:p>
      </dgm:t>
    </dgm:pt>
    <dgm:pt modelId="{18941116-35F1-4DE8-B170-6F5616CF40D3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+mn-lt"/>
            </a:rPr>
            <a:t>Подводный массаж и вытяжение</a:t>
          </a:r>
          <a:endParaRPr lang="ru-RU" sz="1800" b="1" dirty="0">
            <a:solidFill>
              <a:schemeClr val="tx1"/>
            </a:solidFill>
            <a:latin typeface="+mn-lt"/>
          </a:endParaRPr>
        </a:p>
      </dgm:t>
    </dgm:pt>
    <dgm:pt modelId="{C866EEDD-F121-4B11-B529-83701665F43A}" type="parTrans" cxnId="{26A5DA9A-015D-4136-B39F-B085DBCC7313}">
      <dgm:prSet/>
      <dgm:spPr/>
      <dgm:t>
        <a:bodyPr/>
        <a:lstStyle/>
        <a:p>
          <a:endParaRPr lang="ru-RU"/>
        </a:p>
      </dgm:t>
    </dgm:pt>
    <dgm:pt modelId="{D14CAA32-51A8-49A7-A3A4-704D8BE56E76}" type="sibTrans" cxnId="{26A5DA9A-015D-4136-B39F-B085DBCC7313}">
      <dgm:prSet/>
      <dgm:spPr/>
      <dgm:t>
        <a:bodyPr/>
        <a:lstStyle/>
        <a:p>
          <a:endParaRPr lang="ru-RU"/>
        </a:p>
      </dgm:t>
    </dgm:pt>
    <dgm:pt modelId="{A0865794-39A6-406C-AD64-7E52B3E87485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b="1" dirty="0" smtClean="0">
              <a:solidFill>
                <a:srgbClr val="FFFF00"/>
              </a:solidFill>
            </a:rPr>
            <a:t>Иглоукалывание</a:t>
          </a:r>
          <a:endParaRPr lang="ru-RU" sz="1800" b="1" dirty="0">
            <a:solidFill>
              <a:srgbClr val="FFFF00"/>
            </a:solidFill>
          </a:endParaRPr>
        </a:p>
      </dgm:t>
    </dgm:pt>
    <dgm:pt modelId="{129002F1-485C-4AAF-9D87-67F3095441AE}" type="parTrans" cxnId="{2E1A04C7-6014-41AE-A182-7ECA424FDF13}">
      <dgm:prSet/>
      <dgm:spPr/>
      <dgm:t>
        <a:bodyPr/>
        <a:lstStyle/>
        <a:p>
          <a:endParaRPr lang="ru-RU"/>
        </a:p>
      </dgm:t>
    </dgm:pt>
    <dgm:pt modelId="{D61B7C24-F868-42DA-A3E8-A26B53F15ADC}" type="sibTrans" cxnId="{2E1A04C7-6014-41AE-A182-7ECA424FDF13}">
      <dgm:prSet/>
      <dgm:spPr/>
      <dgm:t>
        <a:bodyPr/>
        <a:lstStyle/>
        <a:p>
          <a:endParaRPr lang="ru-RU"/>
        </a:p>
      </dgm:t>
    </dgm:pt>
    <dgm:pt modelId="{A08B078E-BFD1-4EA3-8200-7075157C54A6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b="1" dirty="0" smtClean="0">
              <a:solidFill>
                <a:srgbClr val="FFFF00"/>
              </a:solidFill>
            </a:rPr>
            <a:t>Ультразвуковая, световая, </a:t>
          </a:r>
          <a:r>
            <a:rPr lang="ru-RU" sz="1700" b="1" dirty="0" smtClean="0">
              <a:solidFill>
                <a:srgbClr val="FFFF00"/>
              </a:solidFill>
            </a:rPr>
            <a:t>микроволновая терапия</a:t>
          </a:r>
          <a:endParaRPr lang="ru-RU" sz="1700" b="1" dirty="0">
            <a:solidFill>
              <a:srgbClr val="FFFF00"/>
            </a:solidFill>
          </a:endParaRPr>
        </a:p>
      </dgm:t>
    </dgm:pt>
    <dgm:pt modelId="{56A03FB6-E0A1-444E-9B76-46CB35A3F38A}" type="parTrans" cxnId="{A4BDA97A-9924-490E-AF19-87504A59BF44}">
      <dgm:prSet/>
      <dgm:spPr/>
      <dgm:t>
        <a:bodyPr/>
        <a:lstStyle/>
        <a:p>
          <a:endParaRPr lang="ru-RU"/>
        </a:p>
      </dgm:t>
    </dgm:pt>
    <dgm:pt modelId="{A06D85D3-752F-4428-A4DC-744886969A44}" type="sibTrans" cxnId="{A4BDA97A-9924-490E-AF19-87504A59BF44}">
      <dgm:prSet/>
      <dgm:spPr/>
      <dgm:t>
        <a:bodyPr/>
        <a:lstStyle/>
        <a:p>
          <a:endParaRPr lang="ru-RU"/>
        </a:p>
      </dgm:t>
    </dgm:pt>
    <dgm:pt modelId="{3387B3FF-2D83-4288-A351-9285734B91FE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Местные ванны</a:t>
          </a:r>
          <a:endParaRPr lang="ru-RU" sz="1800" b="1" dirty="0">
            <a:solidFill>
              <a:schemeClr val="bg1"/>
            </a:solidFill>
          </a:endParaRPr>
        </a:p>
      </dgm:t>
    </dgm:pt>
    <dgm:pt modelId="{4D57F161-2496-4146-AD55-F65FA3CCE719}" type="parTrans" cxnId="{9D797867-8D86-44CD-91A8-1A44B4598394}">
      <dgm:prSet/>
      <dgm:spPr/>
      <dgm:t>
        <a:bodyPr/>
        <a:lstStyle/>
        <a:p>
          <a:endParaRPr lang="ru-RU"/>
        </a:p>
      </dgm:t>
    </dgm:pt>
    <dgm:pt modelId="{78692C8D-555B-4C39-8CA3-FA9C3782AE24}" type="sibTrans" cxnId="{9D797867-8D86-44CD-91A8-1A44B4598394}">
      <dgm:prSet/>
      <dgm:spPr/>
      <dgm:t>
        <a:bodyPr/>
        <a:lstStyle/>
        <a:p>
          <a:endParaRPr lang="ru-RU"/>
        </a:p>
      </dgm:t>
    </dgm:pt>
    <dgm:pt modelId="{E6871DC4-A606-4911-BD83-40984E0B3623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800" b="1" dirty="0" err="1" smtClean="0">
              <a:solidFill>
                <a:schemeClr val="bg1"/>
              </a:solidFill>
            </a:rPr>
            <a:t>Электро-грязи</a:t>
          </a:r>
          <a:endParaRPr lang="ru-RU" sz="1800" b="1" dirty="0">
            <a:solidFill>
              <a:schemeClr val="bg1"/>
            </a:solidFill>
          </a:endParaRPr>
        </a:p>
      </dgm:t>
    </dgm:pt>
    <dgm:pt modelId="{20B27FB2-D0E3-4F97-AD21-1E940DE5E9DD}" type="parTrans" cxnId="{3CAFF560-2385-4C1D-880C-F08ED226E2AF}">
      <dgm:prSet/>
      <dgm:spPr/>
      <dgm:t>
        <a:bodyPr/>
        <a:lstStyle/>
        <a:p>
          <a:endParaRPr lang="ru-RU"/>
        </a:p>
      </dgm:t>
    </dgm:pt>
    <dgm:pt modelId="{A3010C48-7B81-43F7-970D-FB881B4FCD69}" type="sibTrans" cxnId="{3CAFF560-2385-4C1D-880C-F08ED226E2AF}">
      <dgm:prSet/>
      <dgm:spPr/>
      <dgm:t>
        <a:bodyPr/>
        <a:lstStyle/>
        <a:p>
          <a:endParaRPr lang="ru-RU"/>
        </a:p>
      </dgm:t>
    </dgm:pt>
    <dgm:pt modelId="{D8A4BA00-BDC0-4DD3-9DF2-2C7A0D4C949E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800" b="1" dirty="0" smtClean="0"/>
            <a:t>Грязевые аппликации</a:t>
          </a:r>
          <a:endParaRPr lang="ru-RU" sz="1800" b="1" dirty="0"/>
        </a:p>
      </dgm:t>
    </dgm:pt>
    <dgm:pt modelId="{41AC09E1-96D1-4824-913A-048D3DD7AD96}" type="parTrans" cxnId="{BF57708F-0F2D-4781-813D-0C50E8528F2C}">
      <dgm:prSet/>
      <dgm:spPr/>
      <dgm:t>
        <a:bodyPr/>
        <a:lstStyle/>
        <a:p>
          <a:endParaRPr lang="ru-RU"/>
        </a:p>
      </dgm:t>
    </dgm:pt>
    <dgm:pt modelId="{6870A5F3-5582-4087-8F3A-BE0C6CDD60BE}" type="sibTrans" cxnId="{BF57708F-0F2D-4781-813D-0C50E8528F2C}">
      <dgm:prSet/>
      <dgm:spPr/>
      <dgm:t>
        <a:bodyPr/>
        <a:lstStyle/>
        <a:p>
          <a:endParaRPr lang="ru-RU"/>
        </a:p>
      </dgm:t>
    </dgm:pt>
    <dgm:pt modelId="{F2AB9A58-E84E-4889-BBB6-CA5E731CC9E1}" type="pres">
      <dgm:prSet presAssocID="{BC9469B5-58DC-4A65-A290-A774804D71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1FD770-9770-4204-820A-07F0D0682257}" type="pres">
      <dgm:prSet presAssocID="{C1E81946-A6D9-4EE8-B924-C9F6086779DE}" presName="node" presStyleLbl="node1" presStyleIdx="0" presStyleCnt="3" custLinFactNeighborX="-5263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0C567-D312-4F8E-BDFF-EAEA1B3D0C2C}" type="pres">
      <dgm:prSet presAssocID="{1166F3A1-217F-4CB4-9BB7-E72DBB83F569}" presName="sibTrans" presStyleCnt="0"/>
      <dgm:spPr/>
      <dgm:t>
        <a:bodyPr/>
        <a:lstStyle/>
        <a:p>
          <a:endParaRPr lang="ru-RU"/>
        </a:p>
      </dgm:t>
    </dgm:pt>
    <dgm:pt modelId="{ADA1C86C-BBE9-4D1B-B8EF-908145641B35}" type="pres">
      <dgm:prSet presAssocID="{45ECE989-56C8-4C7E-A7A8-3C95AB6915F2}" presName="node" presStyleLbl="node1" presStyleIdx="1" presStyleCnt="3" custLinFactNeighborX="87010" custLinFactNeighborY="1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F625D-F17E-4B75-80F9-C8B74FE14505}" type="pres">
      <dgm:prSet presAssocID="{A82D188B-0F38-4B62-86E7-90C51C806A3B}" presName="sibTrans" presStyleCnt="0"/>
      <dgm:spPr/>
      <dgm:t>
        <a:bodyPr/>
        <a:lstStyle/>
        <a:p>
          <a:endParaRPr lang="ru-RU"/>
        </a:p>
      </dgm:t>
    </dgm:pt>
    <dgm:pt modelId="{6AA93CFF-9F0D-4CC5-8C2D-80EF428C4182}" type="pres">
      <dgm:prSet presAssocID="{5D99AD3E-A1CA-42BD-816F-7D086876EF30}" presName="node" presStyleLbl="node1" presStyleIdx="2" presStyleCnt="3" custScaleX="115293" custLinFactNeighborX="-17021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38F9EA-D816-47C6-A359-67500BF659AF}" srcId="{45ECE989-56C8-4C7E-A7A8-3C95AB6915F2}" destId="{C58A7323-6D2C-463F-863B-AF338D4DF61F}" srcOrd="0" destOrd="0" parTransId="{8C21BD08-8673-483F-A8D4-6C4EFF5DD58E}" sibTransId="{EE22BC0E-ACAC-4DCF-BC19-71D8E8DA6BCF}"/>
    <dgm:cxn modelId="{A4BDA97A-9924-490E-AF19-87504A59BF44}" srcId="{45ECE989-56C8-4C7E-A7A8-3C95AB6915F2}" destId="{A08B078E-BFD1-4EA3-8200-7075157C54A6}" srcOrd="3" destOrd="0" parTransId="{56A03FB6-E0A1-444E-9B76-46CB35A3F38A}" sibTransId="{A06D85D3-752F-4428-A4DC-744886969A44}"/>
    <dgm:cxn modelId="{6FE6706E-83D0-4FA4-A187-4539BC9D047B}" type="presOf" srcId="{1A3F2239-6C92-4A5B-A06C-5C92787F7BD4}" destId="{9F1FD770-9770-4204-820A-07F0D0682257}" srcOrd="0" destOrd="2" presId="urn:microsoft.com/office/officeart/2005/8/layout/hList6"/>
    <dgm:cxn modelId="{A1715312-B76B-404D-9EE4-33BE91D4B6A5}" type="presOf" srcId="{A08B078E-BFD1-4EA3-8200-7075157C54A6}" destId="{ADA1C86C-BBE9-4D1B-B8EF-908145641B35}" srcOrd="0" destOrd="4" presId="urn:microsoft.com/office/officeart/2005/8/layout/hList6"/>
    <dgm:cxn modelId="{A0C51848-EED0-4504-B474-8AC143F5BF26}" type="presOf" srcId="{E6871DC4-A606-4911-BD83-40984E0B3623}" destId="{6AA93CFF-9F0D-4CC5-8C2D-80EF428C4182}" srcOrd="0" destOrd="3" presId="urn:microsoft.com/office/officeart/2005/8/layout/hList6"/>
    <dgm:cxn modelId="{D4CCF860-32D0-4F4E-AC22-5B7A318CEA69}" type="presOf" srcId="{5D99AD3E-A1CA-42BD-816F-7D086876EF30}" destId="{6AA93CFF-9F0D-4CC5-8C2D-80EF428C4182}" srcOrd="0" destOrd="0" presId="urn:microsoft.com/office/officeart/2005/8/layout/hList6"/>
    <dgm:cxn modelId="{2E1A04C7-6014-41AE-A182-7ECA424FDF13}" srcId="{45ECE989-56C8-4C7E-A7A8-3C95AB6915F2}" destId="{A0865794-39A6-406C-AD64-7E52B3E87485}" srcOrd="2" destOrd="0" parTransId="{129002F1-485C-4AAF-9D87-67F3095441AE}" sibTransId="{D61B7C24-F868-42DA-A3E8-A26B53F15ADC}"/>
    <dgm:cxn modelId="{263E809A-54EB-4036-8DF5-D53B1C82B3B9}" type="presOf" srcId="{18941116-35F1-4DE8-B170-6F5616CF40D3}" destId="{9F1FD770-9770-4204-820A-07F0D0682257}" srcOrd="0" destOrd="3" presId="urn:microsoft.com/office/officeart/2005/8/layout/hList6"/>
    <dgm:cxn modelId="{9CCD06C6-2C3F-40EF-88B0-039906EEDE35}" type="presOf" srcId="{45ECE989-56C8-4C7E-A7A8-3C95AB6915F2}" destId="{ADA1C86C-BBE9-4D1B-B8EF-908145641B35}" srcOrd="0" destOrd="0" presId="urn:microsoft.com/office/officeart/2005/8/layout/hList6"/>
    <dgm:cxn modelId="{C078CF19-BC43-47E5-B813-67817579D840}" srcId="{C1E81946-A6D9-4EE8-B924-C9F6086779DE}" destId="{1A3F2239-6C92-4A5B-A06C-5C92787F7BD4}" srcOrd="1" destOrd="0" parTransId="{98DC571F-66F8-4CAC-8C5F-84DDB0632FBF}" sibTransId="{D0060A48-882D-488C-95D8-9F0F76E45418}"/>
    <dgm:cxn modelId="{BB042AF9-CFBE-4F81-B0C3-49496E1042AE}" srcId="{BC9469B5-58DC-4A65-A290-A774804D7135}" destId="{5D99AD3E-A1CA-42BD-816F-7D086876EF30}" srcOrd="2" destOrd="0" parTransId="{56806FFD-6346-4128-A3DD-4E732C7691E6}" sibTransId="{4AE1D481-E97D-417C-965F-648D388519CC}"/>
    <dgm:cxn modelId="{4D4642E4-ED1C-4A39-9D61-7174703ACEC5}" type="presOf" srcId="{C1E81946-A6D9-4EE8-B924-C9F6086779DE}" destId="{9F1FD770-9770-4204-820A-07F0D0682257}" srcOrd="0" destOrd="0" presId="urn:microsoft.com/office/officeart/2005/8/layout/hList6"/>
    <dgm:cxn modelId="{56F5561C-46DA-42E7-913F-1727967A8F04}" type="presOf" srcId="{BC9469B5-58DC-4A65-A290-A774804D7135}" destId="{F2AB9A58-E84E-4889-BBB6-CA5E731CC9E1}" srcOrd="0" destOrd="0" presId="urn:microsoft.com/office/officeart/2005/8/layout/hList6"/>
    <dgm:cxn modelId="{D1BD14F6-5C6E-4473-AA37-4BC4A99EE5C7}" srcId="{C1E81946-A6D9-4EE8-B924-C9F6086779DE}" destId="{65265A8B-050F-4B33-ADCE-2FDB8B0439CF}" srcOrd="0" destOrd="0" parTransId="{C60F13D5-26E2-498E-B9CF-42B25C74B7A1}" sibTransId="{96E0EB62-1562-4288-BBD4-40449E9A30EE}"/>
    <dgm:cxn modelId="{23B56B62-9E07-49D6-B4A7-F47E84E9F9F5}" type="presOf" srcId="{D8A4BA00-BDC0-4DD3-9DF2-2C7A0D4C949E}" destId="{6AA93CFF-9F0D-4CC5-8C2D-80EF428C4182}" srcOrd="0" destOrd="4" presId="urn:microsoft.com/office/officeart/2005/8/layout/hList6"/>
    <dgm:cxn modelId="{AB58AB60-42C4-4749-A60C-D33492F7106D}" type="presOf" srcId="{EBE9B651-4876-43A6-AB9F-038BEA4EABE5}" destId="{6AA93CFF-9F0D-4CC5-8C2D-80EF428C4182}" srcOrd="0" destOrd="1" presId="urn:microsoft.com/office/officeart/2005/8/layout/hList6"/>
    <dgm:cxn modelId="{BF57708F-0F2D-4781-813D-0C50E8528F2C}" srcId="{5D99AD3E-A1CA-42BD-816F-7D086876EF30}" destId="{D8A4BA00-BDC0-4DD3-9DF2-2C7A0D4C949E}" srcOrd="3" destOrd="0" parTransId="{41AC09E1-96D1-4824-913A-048D3DD7AD96}" sibTransId="{6870A5F3-5582-4087-8F3A-BE0C6CDD60BE}"/>
    <dgm:cxn modelId="{9D5D4696-27AF-47B8-807C-7884D92DD87D}" type="presOf" srcId="{3387B3FF-2D83-4288-A351-9285734B91FE}" destId="{6AA93CFF-9F0D-4CC5-8C2D-80EF428C4182}" srcOrd="0" destOrd="2" presId="urn:microsoft.com/office/officeart/2005/8/layout/hList6"/>
    <dgm:cxn modelId="{4C8B0EC4-85F8-4CE5-9133-73E2DECA04BA}" srcId="{BC9469B5-58DC-4A65-A290-A774804D7135}" destId="{45ECE989-56C8-4C7E-A7A8-3C95AB6915F2}" srcOrd="1" destOrd="0" parTransId="{97C9D653-BC6A-4BF3-9BD7-3C924015988A}" sibTransId="{A82D188B-0F38-4B62-86E7-90C51C806A3B}"/>
    <dgm:cxn modelId="{A18E42ED-9850-4D1B-8782-0B51B9914574}" type="presOf" srcId="{C58A7323-6D2C-463F-863B-AF338D4DF61F}" destId="{ADA1C86C-BBE9-4D1B-B8EF-908145641B35}" srcOrd="0" destOrd="1" presId="urn:microsoft.com/office/officeart/2005/8/layout/hList6"/>
    <dgm:cxn modelId="{26A5DA9A-015D-4136-B39F-B085DBCC7313}" srcId="{C1E81946-A6D9-4EE8-B924-C9F6086779DE}" destId="{18941116-35F1-4DE8-B170-6F5616CF40D3}" srcOrd="2" destOrd="0" parTransId="{C866EEDD-F121-4B11-B529-83701665F43A}" sibTransId="{D14CAA32-51A8-49A7-A3A4-704D8BE56E76}"/>
    <dgm:cxn modelId="{777DBAD4-B8A3-401D-8241-32EBE8B07025}" type="presOf" srcId="{A0865794-39A6-406C-AD64-7E52B3E87485}" destId="{ADA1C86C-BBE9-4D1B-B8EF-908145641B35}" srcOrd="0" destOrd="3" presId="urn:microsoft.com/office/officeart/2005/8/layout/hList6"/>
    <dgm:cxn modelId="{B01C08B9-B446-479F-8003-4BBA5933FE53}" srcId="{BC9469B5-58DC-4A65-A290-A774804D7135}" destId="{C1E81946-A6D9-4EE8-B924-C9F6086779DE}" srcOrd="0" destOrd="0" parTransId="{76082356-DBB3-4926-88CC-1AA103D3D065}" sibTransId="{1166F3A1-217F-4CB4-9BB7-E72DBB83F569}"/>
    <dgm:cxn modelId="{AD3DB1C4-47E6-4F4C-AD94-11536DE048DA}" srcId="{5D99AD3E-A1CA-42BD-816F-7D086876EF30}" destId="{EBE9B651-4876-43A6-AB9F-038BEA4EABE5}" srcOrd="0" destOrd="0" parTransId="{548E6CB1-330C-47B3-84F1-75284C720C0C}" sibTransId="{AAE2B647-6A83-4336-9A6D-3BE78CFBD4E5}"/>
    <dgm:cxn modelId="{9D797867-8D86-44CD-91A8-1A44B4598394}" srcId="{5D99AD3E-A1CA-42BD-816F-7D086876EF30}" destId="{3387B3FF-2D83-4288-A351-9285734B91FE}" srcOrd="1" destOrd="0" parTransId="{4D57F161-2496-4146-AD55-F65FA3CCE719}" sibTransId="{78692C8D-555B-4C39-8CA3-FA9C3782AE24}"/>
    <dgm:cxn modelId="{22A2F89D-39B8-47E7-AD81-622D2A4F1AF1}" type="presOf" srcId="{D390DFC6-FB2C-4DC2-9FBB-A0E30D53507C}" destId="{ADA1C86C-BBE9-4D1B-B8EF-908145641B35}" srcOrd="0" destOrd="2" presId="urn:microsoft.com/office/officeart/2005/8/layout/hList6"/>
    <dgm:cxn modelId="{E5A2FB05-BCF6-4F0A-A6CB-693C4983BC60}" srcId="{45ECE989-56C8-4C7E-A7A8-3C95AB6915F2}" destId="{D390DFC6-FB2C-4DC2-9FBB-A0E30D53507C}" srcOrd="1" destOrd="0" parTransId="{A8758511-8590-41BB-A950-1D163D7FACF3}" sibTransId="{860E5CCB-F21B-416F-9E06-86288C9AC14C}"/>
    <dgm:cxn modelId="{3CAFF560-2385-4C1D-880C-F08ED226E2AF}" srcId="{5D99AD3E-A1CA-42BD-816F-7D086876EF30}" destId="{E6871DC4-A606-4911-BD83-40984E0B3623}" srcOrd="2" destOrd="0" parTransId="{20B27FB2-D0E3-4F97-AD21-1E940DE5E9DD}" sibTransId="{A3010C48-7B81-43F7-970D-FB881B4FCD69}"/>
    <dgm:cxn modelId="{6CEE2216-DF6B-4AAA-BBB0-D1980FE7D938}" type="presOf" srcId="{65265A8B-050F-4B33-ADCE-2FDB8B0439CF}" destId="{9F1FD770-9770-4204-820A-07F0D0682257}" srcOrd="0" destOrd="1" presId="urn:microsoft.com/office/officeart/2005/8/layout/hList6"/>
    <dgm:cxn modelId="{A9ECD70F-97CA-4535-9076-44068E09FC9D}" type="presParOf" srcId="{F2AB9A58-E84E-4889-BBB6-CA5E731CC9E1}" destId="{9F1FD770-9770-4204-820A-07F0D0682257}" srcOrd="0" destOrd="0" presId="urn:microsoft.com/office/officeart/2005/8/layout/hList6"/>
    <dgm:cxn modelId="{6A5BBDA4-166E-4811-B691-17CB8079D2FF}" type="presParOf" srcId="{F2AB9A58-E84E-4889-BBB6-CA5E731CC9E1}" destId="{A390C567-D312-4F8E-BDFF-EAEA1B3D0C2C}" srcOrd="1" destOrd="0" presId="urn:microsoft.com/office/officeart/2005/8/layout/hList6"/>
    <dgm:cxn modelId="{912C1434-D259-40DE-8C29-69D08BE3C118}" type="presParOf" srcId="{F2AB9A58-E84E-4889-BBB6-CA5E731CC9E1}" destId="{ADA1C86C-BBE9-4D1B-B8EF-908145641B35}" srcOrd="2" destOrd="0" presId="urn:microsoft.com/office/officeart/2005/8/layout/hList6"/>
    <dgm:cxn modelId="{40A417F6-ECEA-476F-B6DD-C8B76D06187B}" type="presParOf" srcId="{F2AB9A58-E84E-4889-BBB6-CA5E731CC9E1}" destId="{224F625D-F17E-4B75-80F9-C8B74FE14505}" srcOrd="3" destOrd="0" presId="urn:microsoft.com/office/officeart/2005/8/layout/hList6"/>
    <dgm:cxn modelId="{53C7EAA2-678F-43D2-8084-4FA12719DC4A}" type="presParOf" srcId="{F2AB9A58-E84E-4889-BBB6-CA5E731CC9E1}" destId="{6AA93CFF-9F0D-4CC5-8C2D-80EF428C418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B560A5-C634-423D-9686-A2EAD6E0ECB7}" type="doc">
      <dgm:prSet loTypeId="urn:microsoft.com/office/officeart/2005/8/layout/v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9E646B6-A497-4F85-808F-59361299197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err="1" smtClean="0">
              <a:solidFill>
                <a:schemeClr val="tx1"/>
              </a:solidFill>
              <a:latin typeface="Times New Roman"/>
              <a:ea typeface="Times New Roman"/>
            </a:rPr>
            <a:t>Барбанштейн</a:t>
          </a:r>
          <a:r>
            <a:rPr lang="ru-RU" sz="1800" dirty="0" smtClean="0">
              <a:solidFill>
                <a:schemeClr val="tx1"/>
              </a:solidFill>
              <a:latin typeface="Times New Roman"/>
              <a:ea typeface="Times New Roman"/>
            </a:rPr>
            <a:t> (Австрия)</a:t>
          </a:r>
        </a:p>
      </dgm:t>
    </dgm:pt>
    <dgm:pt modelId="{997BC4D7-51DA-433C-A0A1-D43498571397}" type="parTrans" cxnId="{E9075187-0624-441B-B764-6F9562E64F60}">
      <dgm:prSet/>
      <dgm:spPr/>
      <dgm:t>
        <a:bodyPr/>
        <a:lstStyle/>
        <a:p>
          <a:endParaRPr lang="ru-RU"/>
        </a:p>
      </dgm:t>
    </dgm:pt>
    <dgm:pt modelId="{72677FF0-E68B-4559-9745-5E3459546C20}" type="sibTrans" cxnId="{E9075187-0624-441B-B764-6F9562E64F60}">
      <dgm:prSet/>
      <dgm:spPr/>
      <dgm:t>
        <a:bodyPr/>
        <a:lstStyle/>
        <a:p>
          <a:endParaRPr lang="ru-RU"/>
        </a:p>
      </dgm:t>
    </dgm:pt>
    <dgm:pt modelId="{E4DC7D75-4ADD-4B08-A65E-A1E69EC4E676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/>
              <a:ea typeface="Times New Roman"/>
            </a:rPr>
            <a:t>59</a:t>
          </a:r>
        </a:p>
        <a:p>
          <a:pPr marL="285750" indent="0" defTabSz="2000250">
            <a:spcBef>
              <a:spcPct val="0"/>
            </a:spcBef>
            <a:buNone/>
          </a:pPr>
          <a:endParaRPr lang="ru-RU" sz="1800" dirty="0"/>
        </a:p>
      </dgm:t>
    </dgm:pt>
    <dgm:pt modelId="{CD5E6C83-726F-459D-AF71-05B65F1EFC63}" type="parTrans" cxnId="{CC8065E1-95FB-4BEC-8BEB-F1EFA7C6FB86}">
      <dgm:prSet/>
      <dgm:spPr/>
      <dgm:t>
        <a:bodyPr/>
        <a:lstStyle/>
        <a:p>
          <a:endParaRPr lang="ru-RU"/>
        </a:p>
      </dgm:t>
    </dgm:pt>
    <dgm:pt modelId="{677F796B-0161-4AFB-824C-75F6DFAAF84F}" type="sibTrans" cxnId="{CC8065E1-95FB-4BEC-8BEB-F1EFA7C6FB86}">
      <dgm:prSet/>
      <dgm:spPr/>
      <dgm:t>
        <a:bodyPr/>
        <a:lstStyle/>
        <a:p>
          <a:endParaRPr lang="ru-RU"/>
        </a:p>
      </dgm:t>
    </dgm:pt>
    <dgm:pt modelId="{68CB8ABC-68DD-462B-8BF1-52248C7DB3A5}">
      <dgm:prSet phldrT="[Текст]" custT="1"/>
      <dgm:spPr/>
      <dgm:t>
        <a:bodyPr/>
        <a:lstStyle/>
        <a:p>
          <a:pPr marL="285750" marR="0" indent="0" defTabSz="20002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tx1"/>
              </a:solidFill>
              <a:latin typeface="Times New Roman"/>
              <a:ea typeface="Times New Roman"/>
            </a:rPr>
            <a:t>Баден-Баден (Германия)</a:t>
          </a:r>
        </a:p>
      </dgm:t>
    </dgm:pt>
    <dgm:pt modelId="{010F8900-507B-4FD0-8977-59ED61E6EF3E}" type="parTrans" cxnId="{142E478F-1F3E-4A1F-BC48-77D57BC73FB7}">
      <dgm:prSet/>
      <dgm:spPr/>
      <dgm:t>
        <a:bodyPr/>
        <a:lstStyle/>
        <a:p>
          <a:endParaRPr lang="ru-RU"/>
        </a:p>
      </dgm:t>
    </dgm:pt>
    <dgm:pt modelId="{FFD41133-DCF4-49E0-8D38-A0C0B203656C}" type="sibTrans" cxnId="{142E478F-1F3E-4A1F-BC48-77D57BC73FB7}">
      <dgm:prSet/>
      <dgm:spPr/>
      <dgm:t>
        <a:bodyPr/>
        <a:lstStyle/>
        <a:p>
          <a:endParaRPr lang="ru-RU"/>
        </a:p>
      </dgm:t>
    </dgm:pt>
    <dgm:pt modelId="{7EDB8D63-A86E-4E2B-9881-3467526B92F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600" dirty="0" smtClean="0">
              <a:solidFill>
                <a:schemeClr val="tx1"/>
              </a:solidFill>
              <a:latin typeface="Times New Roman"/>
            </a:rPr>
            <a:t>Российская Федерация</a:t>
          </a:r>
          <a:endParaRPr lang="ru-RU" sz="2800" b="1" dirty="0">
            <a:solidFill>
              <a:schemeClr val="tx1"/>
            </a:solidFill>
          </a:endParaRPr>
        </a:p>
      </dgm:t>
    </dgm:pt>
    <dgm:pt modelId="{AC014261-454C-4469-9594-3999ABB2608B}" type="parTrans" cxnId="{2109F0F1-CEC2-46A3-966E-62D8357E7D24}">
      <dgm:prSet/>
      <dgm:spPr/>
      <dgm:t>
        <a:bodyPr/>
        <a:lstStyle/>
        <a:p>
          <a:endParaRPr lang="ru-RU"/>
        </a:p>
      </dgm:t>
    </dgm:pt>
    <dgm:pt modelId="{29FED2E7-15BA-4761-9504-E0FE1E3B505F}" type="sibTrans" cxnId="{2109F0F1-CEC2-46A3-966E-62D8357E7D24}">
      <dgm:prSet/>
      <dgm:spPr/>
      <dgm:t>
        <a:bodyPr/>
        <a:lstStyle/>
        <a:p>
          <a:endParaRPr lang="ru-RU"/>
        </a:p>
      </dgm:t>
    </dgm:pt>
    <dgm:pt modelId="{8743217C-0468-4A13-952B-0D30E0B46D1E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/>
              <a:ea typeface="Times New Roman"/>
            </a:rPr>
            <a:t>21</a:t>
          </a:r>
        </a:p>
        <a:p>
          <a:pPr marL="285750" indent="0" defTabSz="1377950">
            <a:spcBef>
              <a:spcPct val="0"/>
            </a:spcBef>
            <a:buNone/>
          </a:pPr>
          <a:endParaRPr lang="ru-RU" sz="1800" dirty="0"/>
        </a:p>
      </dgm:t>
    </dgm:pt>
    <dgm:pt modelId="{2D60F8F4-AC84-435E-BC24-0AD3BE373BF7}" type="parTrans" cxnId="{A2E563E8-DF25-4510-BB5F-2C450B5F2C02}">
      <dgm:prSet/>
      <dgm:spPr/>
      <dgm:t>
        <a:bodyPr/>
        <a:lstStyle/>
        <a:p>
          <a:endParaRPr lang="ru-RU"/>
        </a:p>
      </dgm:t>
    </dgm:pt>
    <dgm:pt modelId="{5C576D2F-5EFF-487E-8AFB-B795965DD5D8}" type="sibTrans" cxnId="{A2E563E8-DF25-4510-BB5F-2C450B5F2C02}">
      <dgm:prSet/>
      <dgm:spPr/>
      <dgm:t>
        <a:bodyPr/>
        <a:lstStyle/>
        <a:p>
          <a:endParaRPr lang="ru-RU"/>
        </a:p>
      </dgm:t>
    </dgm:pt>
    <dgm:pt modelId="{09816FA1-1551-497D-AF83-46B77431AFBB}">
      <dgm:prSet phldrT="[Текст]" custT="1"/>
      <dgm:spPr/>
      <dgm:t>
        <a:bodyPr/>
        <a:lstStyle/>
        <a:p>
          <a:pPr marL="0" marR="0" indent="0" defTabSz="10668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latin typeface="Times New Roman"/>
              <a:ea typeface="Times New Roman"/>
            </a:rPr>
            <a:t>Пятигорск, Ставропольский край</a:t>
          </a:r>
          <a:endParaRPr lang="ru-RU" sz="1800" b="1" dirty="0">
            <a:solidFill>
              <a:schemeClr val="tx1"/>
            </a:solidFill>
          </a:endParaRPr>
        </a:p>
      </dgm:t>
    </dgm:pt>
    <dgm:pt modelId="{76B0C009-407A-4958-8B8D-021DFCFC446D}" type="parTrans" cxnId="{955F308D-44A9-4F82-91AF-00786F6ABDEA}">
      <dgm:prSet/>
      <dgm:spPr/>
      <dgm:t>
        <a:bodyPr/>
        <a:lstStyle/>
        <a:p>
          <a:endParaRPr lang="ru-RU"/>
        </a:p>
      </dgm:t>
    </dgm:pt>
    <dgm:pt modelId="{628DE27D-1828-4213-8D9B-67B50AAD61C9}" type="sibTrans" cxnId="{955F308D-44A9-4F82-91AF-00786F6ABDEA}">
      <dgm:prSet/>
      <dgm:spPr/>
      <dgm:t>
        <a:bodyPr/>
        <a:lstStyle/>
        <a:p>
          <a:endParaRPr lang="ru-RU"/>
        </a:p>
      </dgm:t>
    </dgm:pt>
    <dgm:pt modelId="{8593EC43-5037-4C83-B708-1F1B1B92DEE3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latin typeface="Times New Roman"/>
              <a:ea typeface="Times New Roman"/>
            </a:rPr>
            <a:t>17 – 289</a:t>
          </a:r>
        </a:p>
        <a:p>
          <a:endParaRPr lang="ru-RU" sz="1800" b="1" dirty="0">
            <a:solidFill>
              <a:schemeClr val="tx1"/>
            </a:solidFill>
          </a:endParaRPr>
        </a:p>
      </dgm:t>
    </dgm:pt>
    <dgm:pt modelId="{E29CECFF-A18C-436B-B9B7-C7F5A1ADEBCD}" type="parTrans" cxnId="{CFA27060-2559-43F3-8F35-8B46906570D0}">
      <dgm:prSet/>
      <dgm:spPr/>
      <dgm:t>
        <a:bodyPr/>
        <a:lstStyle/>
        <a:p>
          <a:endParaRPr lang="ru-RU"/>
        </a:p>
      </dgm:t>
    </dgm:pt>
    <dgm:pt modelId="{A592A06E-CA74-440D-BB67-BC773CFB0564}" type="sibTrans" cxnId="{CFA27060-2559-43F3-8F35-8B46906570D0}">
      <dgm:prSet/>
      <dgm:spPr/>
      <dgm:t>
        <a:bodyPr/>
        <a:lstStyle/>
        <a:p>
          <a:endParaRPr lang="ru-RU"/>
        </a:p>
      </dgm:t>
    </dgm:pt>
    <dgm:pt modelId="{4ED7C641-86B1-41C7-BA6B-6706C2465EA4}">
      <dgm:prSet phldrT="[Текст]" custT="1"/>
      <dgm:spPr/>
      <dgm:t>
        <a:bodyPr/>
        <a:lstStyle/>
        <a:p>
          <a:pPr defTabSz="1066800"/>
          <a:r>
            <a:rPr lang="ru-RU" sz="1800" b="1" dirty="0" smtClean="0">
              <a:solidFill>
                <a:schemeClr val="tx1"/>
              </a:solidFill>
              <a:latin typeface="Times New Roman"/>
              <a:ea typeface="Times New Roman"/>
            </a:rPr>
            <a:t>Усть-Кут, Иркутская </a:t>
          </a:r>
          <a:r>
            <a:rPr lang="ru-RU" sz="1800" b="1" dirty="0" err="1" smtClean="0">
              <a:solidFill>
                <a:schemeClr val="tx1"/>
              </a:solidFill>
              <a:latin typeface="Times New Roman"/>
              <a:ea typeface="Times New Roman"/>
            </a:rPr>
            <a:t>обл</a:t>
          </a:r>
          <a:endParaRPr lang="ru-RU" sz="1800" b="1" dirty="0">
            <a:solidFill>
              <a:schemeClr val="tx1"/>
            </a:solidFill>
          </a:endParaRPr>
        </a:p>
      </dgm:t>
    </dgm:pt>
    <dgm:pt modelId="{5B834087-5294-4132-B82C-75320EA23398}" type="parTrans" cxnId="{88AABF74-1FDA-4E29-B91D-F6B812D46267}">
      <dgm:prSet/>
      <dgm:spPr/>
      <dgm:t>
        <a:bodyPr/>
        <a:lstStyle/>
        <a:p>
          <a:endParaRPr lang="ru-RU"/>
        </a:p>
      </dgm:t>
    </dgm:pt>
    <dgm:pt modelId="{ED7CCA3D-3044-4B74-B3B7-83F19BB3A925}" type="sibTrans" cxnId="{88AABF74-1FDA-4E29-B91D-F6B812D46267}">
      <dgm:prSet/>
      <dgm:spPr/>
      <dgm:t>
        <a:bodyPr/>
        <a:lstStyle/>
        <a:p>
          <a:endParaRPr lang="ru-RU"/>
        </a:p>
      </dgm:t>
    </dgm:pt>
    <dgm:pt modelId="{8D07D963-6CA2-42D1-BAE7-8696473AC404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latin typeface="Times New Roman"/>
              <a:ea typeface="Times New Roman"/>
            </a:rPr>
            <a:t>18 – 22</a:t>
          </a:r>
        </a:p>
        <a:p>
          <a:endParaRPr lang="ru-RU" sz="1800" b="1" dirty="0">
            <a:solidFill>
              <a:schemeClr val="tx1"/>
            </a:solidFill>
          </a:endParaRPr>
        </a:p>
      </dgm:t>
    </dgm:pt>
    <dgm:pt modelId="{BAAB5225-4901-471F-8A2B-CD889998610A}" type="parTrans" cxnId="{7964E2FF-F579-4045-A5D7-BFE3DCB3FF43}">
      <dgm:prSet/>
      <dgm:spPr/>
      <dgm:t>
        <a:bodyPr/>
        <a:lstStyle/>
        <a:p>
          <a:endParaRPr lang="ru-RU"/>
        </a:p>
      </dgm:t>
    </dgm:pt>
    <dgm:pt modelId="{B6364CB4-7490-4B90-8B52-D38526781B94}" type="sibTrans" cxnId="{7964E2FF-F579-4045-A5D7-BFE3DCB3FF43}">
      <dgm:prSet/>
      <dgm:spPr/>
      <dgm:t>
        <a:bodyPr/>
        <a:lstStyle/>
        <a:p>
          <a:endParaRPr lang="ru-RU"/>
        </a:p>
      </dgm:t>
    </dgm:pt>
    <dgm:pt modelId="{CA4E5930-422C-4B11-B42B-550C428E3FAB}">
      <dgm:prSet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</a:rPr>
            <a:t>26</a:t>
          </a:r>
          <a:endParaRPr lang="ru-RU" sz="1800" b="1" dirty="0">
            <a:solidFill>
              <a:schemeClr val="tx1"/>
            </a:solidFill>
          </a:endParaRPr>
        </a:p>
      </dgm:t>
    </dgm:pt>
    <dgm:pt modelId="{CEFF4801-7906-4936-91D6-390A72F29A72}" type="parTrans" cxnId="{6EE19B5A-8A82-4911-A47D-667FCCD0E54B}">
      <dgm:prSet/>
      <dgm:spPr/>
      <dgm:t>
        <a:bodyPr/>
        <a:lstStyle/>
        <a:p>
          <a:endParaRPr lang="ru-RU"/>
        </a:p>
      </dgm:t>
    </dgm:pt>
    <dgm:pt modelId="{3E3AAE76-D8AF-4C97-A324-431B04E4A355}" type="sibTrans" cxnId="{6EE19B5A-8A82-4911-A47D-667FCCD0E54B}">
      <dgm:prSet/>
      <dgm:spPr/>
      <dgm:t>
        <a:bodyPr/>
        <a:lstStyle/>
        <a:p>
          <a:endParaRPr lang="ru-RU"/>
        </a:p>
      </dgm:t>
    </dgm:pt>
    <dgm:pt modelId="{39E863CF-0FEE-46A7-A9ED-74E9BBE104D7}">
      <dgm:prSet phldrT="[Текст]" custT="1"/>
      <dgm:spPr/>
      <dgm:t>
        <a:bodyPr/>
        <a:lstStyle/>
        <a:p>
          <a:pPr marL="0" marR="0" indent="0" defTabSz="10668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err="1" smtClean="0">
              <a:solidFill>
                <a:schemeClr val="tx1"/>
              </a:solidFill>
              <a:latin typeface="Times New Roman"/>
              <a:ea typeface="Times New Roman"/>
            </a:rPr>
            <a:t>Липовка</a:t>
          </a:r>
          <a:r>
            <a:rPr lang="ru-RU" sz="1800" b="1" dirty="0" smtClean="0">
              <a:solidFill>
                <a:schemeClr val="tx1"/>
              </a:solidFill>
              <a:latin typeface="Times New Roman"/>
              <a:ea typeface="Times New Roman"/>
            </a:rPr>
            <a:t>, Екатеринбургская обл.</a:t>
          </a:r>
          <a:endParaRPr lang="ru-RU" sz="1800" b="1" dirty="0">
            <a:solidFill>
              <a:schemeClr val="tx1"/>
            </a:solidFill>
          </a:endParaRPr>
        </a:p>
      </dgm:t>
    </dgm:pt>
    <dgm:pt modelId="{B37DDF87-DE2A-483C-9BD4-E08B28F0050C}" type="sibTrans" cxnId="{D9512C47-E676-47D8-BFC8-9AF1BAC82B55}">
      <dgm:prSet/>
      <dgm:spPr/>
      <dgm:t>
        <a:bodyPr/>
        <a:lstStyle/>
        <a:p>
          <a:endParaRPr lang="ru-RU"/>
        </a:p>
      </dgm:t>
    </dgm:pt>
    <dgm:pt modelId="{3F20613A-C0F1-49CA-9B0E-0A6602690B87}" type="parTrans" cxnId="{D9512C47-E676-47D8-BFC8-9AF1BAC82B55}">
      <dgm:prSet/>
      <dgm:spPr/>
      <dgm:t>
        <a:bodyPr/>
        <a:lstStyle/>
        <a:p>
          <a:endParaRPr lang="ru-RU"/>
        </a:p>
      </dgm:t>
    </dgm:pt>
    <dgm:pt modelId="{B009052C-D5B7-4889-A437-33CFB9C8485B}">
      <dgm:prSet phldrT="[Текст]" custT="1"/>
      <dgm:spPr/>
      <dgm:t>
        <a:bodyPr/>
        <a:lstStyle/>
        <a:p>
          <a:pPr marL="228600" marR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b="0" i="1" dirty="0" smtClean="0">
              <a:solidFill>
                <a:schemeClr val="tx1"/>
              </a:solidFill>
              <a:latin typeface="Times New Roman"/>
              <a:ea typeface="Times New Roman"/>
            </a:rPr>
            <a:t>Страны СНГ</a:t>
          </a:r>
          <a:endParaRPr lang="ru-RU" sz="1800" b="0" dirty="0">
            <a:solidFill>
              <a:schemeClr val="tx1"/>
            </a:solidFill>
          </a:endParaRPr>
        </a:p>
      </dgm:t>
    </dgm:pt>
    <dgm:pt modelId="{1A002C5D-8250-4CEB-B4EF-2D52F7DE82DD}" type="parTrans" cxnId="{35ECFE7C-EACF-4C4D-BB21-4BC4E6D34F09}">
      <dgm:prSet/>
      <dgm:spPr/>
      <dgm:t>
        <a:bodyPr/>
        <a:lstStyle/>
        <a:p>
          <a:endParaRPr lang="ru-RU"/>
        </a:p>
      </dgm:t>
    </dgm:pt>
    <dgm:pt modelId="{DFCD690E-E102-4E27-854A-8EBBEA1DC1A4}" type="sibTrans" cxnId="{35ECFE7C-EACF-4C4D-BB21-4BC4E6D34F09}">
      <dgm:prSet/>
      <dgm:spPr/>
      <dgm:t>
        <a:bodyPr/>
        <a:lstStyle/>
        <a:p>
          <a:endParaRPr lang="ru-RU"/>
        </a:p>
      </dgm:t>
    </dgm:pt>
    <dgm:pt modelId="{6B677021-9204-4A51-A92C-752367C6B2DC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latin typeface="Times New Roman"/>
              <a:ea typeface="Times New Roman"/>
            </a:rPr>
            <a:t>5,9 – 8,9</a:t>
          </a:r>
        </a:p>
        <a:p>
          <a:pPr marL="57150" indent="0" defTabSz="355600">
            <a:spcBef>
              <a:spcPct val="0"/>
            </a:spcBef>
            <a:buNone/>
          </a:pPr>
          <a:endParaRPr lang="ru-RU" sz="1800" b="1" dirty="0">
            <a:solidFill>
              <a:schemeClr val="tx1"/>
            </a:solidFill>
          </a:endParaRPr>
        </a:p>
      </dgm:t>
    </dgm:pt>
    <dgm:pt modelId="{3E30E781-0BC6-4379-B24D-45526939F67B}" type="parTrans" cxnId="{759C1786-36C3-42BD-86DA-8C3E62115A24}">
      <dgm:prSet/>
      <dgm:spPr/>
      <dgm:t>
        <a:bodyPr/>
        <a:lstStyle/>
        <a:p>
          <a:endParaRPr lang="ru-RU"/>
        </a:p>
      </dgm:t>
    </dgm:pt>
    <dgm:pt modelId="{923B30BA-01A2-4E34-8587-2A008C06C723}" type="sibTrans" cxnId="{759C1786-36C3-42BD-86DA-8C3E62115A24}">
      <dgm:prSet/>
      <dgm:spPr/>
      <dgm:t>
        <a:bodyPr/>
        <a:lstStyle/>
        <a:p>
          <a:endParaRPr lang="ru-RU"/>
        </a:p>
      </dgm:t>
    </dgm:pt>
    <dgm:pt modelId="{92219807-0183-40C0-9963-89DB97AF67F7}">
      <dgm:prSet phldrT="[Текст]" custT="1"/>
      <dgm:spPr/>
      <dgm:t>
        <a:bodyPr/>
        <a:lstStyle/>
        <a:p>
          <a:pPr marL="228600" marR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tx1"/>
              </a:solidFill>
              <a:latin typeface="Times New Roman"/>
              <a:ea typeface="Times New Roman"/>
            </a:rPr>
            <a:t>Ново-Хмельницкое, Украина</a:t>
          </a:r>
        </a:p>
      </dgm:t>
    </dgm:pt>
    <dgm:pt modelId="{92A6559C-A193-49DA-B0DE-5A8B0D716E11}" type="parTrans" cxnId="{37741336-D3AD-49BC-B975-CC4FFF9C1875}">
      <dgm:prSet/>
      <dgm:spPr/>
      <dgm:t>
        <a:bodyPr/>
        <a:lstStyle/>
        <a:p>
          <a:endParaRPr lang="ru-RU"/>
        </a:p>
      </dgm:t>
    </dgm:pt>
    <dgm:pt modelId="{5475710D-B733-4EE9-BA7C-CBF669116FAC}" type="sibTrans" cxnId="{37741336-D3AD-49BC-B975-CC4FFF9C1875}">
      <dgm:prSet/>
      <dgm:spPr/>
      <dgm:t>
        <a:bodyPr/>
        <a:lstStyle/>
        <a:p>
          <a:endParaRPr lang="ru-RU"/>
        </a:p>
      </dgm:t>
    </dgm:pt>
    <dgm:pt modelId="{2212DA65-D359-404D-A087-5CB56614E23C}">
      <dgm:prSet phldrT="[Текст]" custT="1"/>
      <dgm:spPr/>
      <dgm:t>
        <a:bodyPr/>
        <a:lstStyle/>
        <a:p>
          <a:pPr marL="228600" marR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b="1" dirty="0" err="1" smtClean="0">
              <a:solidFill>
                <a:schemeClr val="tx1"/>
              </a:solidFill>
              <a:latin typeface="Times New Roman"/>
              <a:ea typeface="Times New Roman"/>
            </a:rPr>
            <a:t>Ургучан</a:t>
          </a:r>
          <a:r>
            <a:rPr lang="ru-RU" sz="1800" b="1" dirty="0" smtClean="0">
              <a:solidFill>
                <a:schemeClr val="tx1"/>
              </a:solidFill>
              <a:latin typeface="Times New Roman"/>
              <a:ea typeface="Times New Roman"/>
            </a:rPr>
            <a:t>, Читинская </a:t>
          </a:r>
          <a:r>
            <a:rPr lang="ru-RU" sz="1800" b="1" dirty="0" err="1" smtClean="0">
              <a:solidFill>
                <a:schemeClr val="tx1"/>
              </a:solidFill>
              <a:latin typeface="Times New Roman"/>
              <a:ea typeface="Times New Roman"/>
            </a:rPr>
            <a:t>обл</a:t>
          </a:r>
          <a:endParaRPr lang="ru-RU" sz="1800" b="1" dirty="0">
            <a:solidFill>
              <a:schemeClr val="tx1"/>
            </a:solidFill>
          </a:endParaRPr>
        </a:p>
      </dgm:t>
    </dgm:pt>
    <dgm:pt modelId="{179BCF8B-22C3-40A0-9EFE-11E570751FFF}" type="parTrans" cxnId="{6C6A6D63-7E92-4314-8B8E-2D3FBA354080}">
      <dgm:prSet/>
      <dgm:spPr/>
      <dgm:t>
        <a:bodyPr/>
        <a:lstStyle/>
        <a:p>
          <a:endParaRPr lang="ru-RU"/>
        </a:p>
      </dgm:t>
    </dgm:pt>
    <dgm:pt modelId="{1670DF22-2495-4A0B-8B6F-25AD112E0BAF}" type="sibTrans" cxnId="{6C6A6D63-7E92-4314-8B8E-2D3FBA354080}">
      <dgm:prSet/>
      <dgm:spPr/>
      <dgm:t>
        <a:bodyPr/>
        <a:lstStyle/>
        <a:p>
          <a:endParaRPr lang="ru-RU"/>
        </a:p>
      </dgm:t>
    </dgm:pt>
    <dgm:pt modelId="{E781455D-BA54-491C-AA9E-3B728EC1CF34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tx1"/>
              </a:solidFill>
            </a:rPr>
            <a:t>9.7-96.2</a:t>
          </a:r>
        </a:p>
        <a:p>
          <a:pPr marL="57150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b="0" dirty="0">
            <a:solidFill>
              <a:schemeClr val="tx1"/>
            </a:solidFill>
          </a:endParaRPr>
        </a:p>
      </dgm:t>
    </dgm:pt>
    <dgm:pt modelId="{E2F33594-E109-4E87-A854-471FC49A17A4}" type="parTrans" cxnId="{28A6A0E6-C9B2-42A6-850A-1C6A85B8BAB8}">
      <dgm:prSet/>
      <dgm:spPr/>
      <dgm:t>
        <a:bodyPr/>
        <a:lstStyle/>
        <a:p>
          <a:endParaRPr lang="ru-RU"/>
        </a:p>
      </dgm:t>
    </dgm:pt>
    <dgm:pt modelId="{7135B72E-7AB9-4AF5-9A07-ED0AC2823CC7}" type="sibTrans" cxnId="{28A6A0E6-C9B2-42A6-850A-1C6A85B8BAB8}">
      <dgm:prSet/>
      <dgm:spPr/>
      <dgm:t>
        <a:bodyPr/>
        <a:lstStyle/>
        <a:p>
          <a:endParaRPr lang="ru-RU"/>
        </a:p>
      </dgm:t>
    </dgm:pt>
    <dgm:pt modelId="{C77A36C9-8194-4FF7-952F-425C64DFA4D2}">
      <dgm:prSet phldrT="[Текст]" custT="1"/>
      <dgm:spPr/>
      <dgm:t>
        <a:bodyPr/>
        <a:lstStyle/>
        <a:p>
          <a:pPr marL="228600" marR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b="0" dirty="0" err="1" smtClean="0">
              <a:solidFill>
                <a:schemeClr val="tx1"/>
              </a:solidFill>
              <a:latin typeface="Times New Roman"/>
              <a:ea typeface="Times New Roman"/>
            </a:rPr>
            <a:t>Ак-Су</a:t>
          </a:r>
          <a:r>
            <a:rPr lang="ru-RU" sz="1800" b="0" dirty="0" smtClean="0">
              <a:solidFill>
                <a:schemeClr val="tx1"/>
              </a:solidFill>
              <a:latin typeface="Times New Roman"/>
              <a:ea typeface="Times New Roman"/>
            </a:rPr>
            <a:t>, Киргизия</a:t>
          </a:r>
        </a:p>
      </dgm:t>
    </dgm:pt>
    <dgm:pt modelId="{153BD2C7-163F-43A2-A49C-A90AC19E7231}" type="parTrans" cxnId="{D1038619-EB61-466C-B0CB-1B7D8C0B7C31}">
      <dgm:prSet/>
      <dgm:spPr/>
      <dgm:t>
        <a:bodyPr/>
        <a:lstStyle/>
        <a:p>
          <a:endParaRPr lang="ru-RU"/>
        </a:p>
      </dgm:t>
    </dgm:pt>
    <dgm:pt modelId="{F080C6F2-271F-4525-A5B4-4259CFD23B9B}" type="sibTrans" cxnId="{D1038619-EB61-466C-B0CB-1B7D8C0B7C31}">
      <dgm:prSet/>
      <dgm:spPr/>
      <dgm:t>
        <a:bodyPr/>
        <a:lstStyle/>
        <a:p>
          <a:endParaRPr lang="ru-RU"/>
        </a:p>
      </dgm:t>
    </dgm:pt>
    <dgm:pt modelId="{4E36897E-B8E1-42B4-BC10-EBF70341EB66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tx1"/>
              </a:solidFill>
              <a:latin typeface="Times New Roman"/>
              <a:ea typeface="Times New Roman"/>
            </a:rPr>
            <a:t>7,3 – 12</a:t>
          </a:r>
        </a:p>
        <a:p>
          <a:endParaRPr lang="ru-RU" sz="1800" b="0" dirty="0">
            <a:solidFill>
              <a:schemeClr val="tx1"/>
            </a:solidFill>
          </a:endParaRPr>
        </a:p>
      </dgm:t>
    </dgm:pt>
    <dgm:pt modelId="{0F67144D-19CD-4622-A389-DEF4FD8E15D7}" type="parTrans" cxnId="{BDFB7B58-119A-44B0-B93E-D844357514BB}">
      <dgm:prSet/>
      <dgm:spPr/>
      <dgm:t>
        <a:bodyPr/>
        <a:lstStyle/>
        <a:p>
          <a:endParaRPr lang="ru-RU"/>
        </a:p>
      </dgm:t>
    </dgm:pt>
    <dgm:pt modelId="{F11C9C00-5422-474D-A5F3-9F4D69FB37C5}" type="sibTrans" cxnId="{BDFB7B58-119A-44B0-B93E-D844357514BB}">
      <dgm:prSet/>
      <dgm:spPr/>
      <dgm:t>
        <a:bodyPr/>
        <a:lstStyle/>
        <a:p>
          <a:endParaRPr lang="ru-RU"/>
        </a:p>
      </dgm:t>
    </dgm:pt>
    <dgm:pt modelId="{A151C1CD-46C3-4968-BDFD-31482F83CF6C}">
      <dgm:prSet phldrT="[Текст]" custT="1"/>
      <dgm:spPr>
        <a:solidFill>
          <a:srgbClr val="00B050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none" kern="1600" dirty="0" err="1" smtClean="0">
              <a:solidFill>
                <a:srgbClr val="FFFF00"/>
              </a:solidFill>
              <a:latin typeface="+mn-lt"/>
            </a:rPr>
            <a:t>Марьевское</a:t>
          </a:r>
          <a:r>
            <a:rPr lang="ru-RU" sz="2000" b="1" i="0" u="none" kern="1600" dirty="0" smtClean="0">
              <a:solidFill>
                <a:srgbClr val="FFFF00"/>
              </a:solidFill>
              <a:latin typeface="+mn-lt"/>
            </a:rPr>
            <a:t> месторождение радоновых вод «Банкет» Ульяновская область</a:t>
          </a:r>
        </a:p>
      </dgm:t>
    </dgm:pt>
    <dgm:pt modelId="{99AD4203-7F73-4A7E-9B7F-83AC035F1E78}" type="parTrans" cxnId="{43B049B1-1D2B-4B3B-A192-1EA02B5FE527}">
      <dgm:prSet/>
      <dgm:spPr/>
      <dgm:t>
        <a:bodyPr/>
        <a:lstStyle/>
        <a:p>
          <a:endParaRPr lang="ru-RU"/>
        </a:p>
      </dgm:t>
    </dgm:pt>
    <dgm:pt modelId="{E0EE5D76-7DDD-4B6C-92EC-3E9C95B3691D}" type="sibTrans" cxnId="{43B049B1-1D2B-4B3B-A192-1EA02B5FE527}">
      <dgm:prSet/>
      <dgm:spPr/>
      <dgm:t>
        <a:bodyPr/>
        <a:lstStyle/>
        <a:p>
          <a:endParaRPr lang="ru-RU"/>
        </a:p>
      </dgm:t>
    </dgm:pt>
    <dgm:pt modelId="{F04D5246-E672-4CEB-8A85-9BFF6EB2ECE8}">
      <dgm:prSet custT="1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pPr algn="ctr"/>
          <a:r>
            <a:rPr lang="ru-RU" sz="3200" b="1" dirty="0" smtClean="0">
              <a:solidFill>
                <a:srgbClr val="FFFF00"/>
              </a:solidFill>
            </a:rPr>
            <a:t>18-113</a:t>
          </a:r>
          <a:endParaRPr lang="ru-RU" sz="3200" b="1" dirty="0">
            <a:solidFill>
              <a:srgbClr val="FFFF00"/>
            </a:solidFill>
          </a:endParaRPr>
        </a:p>
      </dgm:t>
    </dgm:pt>
    <dgm:pt modelId="{BBB61704-2848-4DB9-82A6-6120D0E34999}" type="parTrans" cxnId="{A83740F6-4F92-4425-82B4-37A6F8F99211}">
      <dgm:prSet/>
      <dgm:spPr/>
      <dgm:t>
        <a:bodyPr/>
        <a:lstStyle/>
        <a:p>
          <a:endParaRPr lang="ru-RU"/>
        </a:p>
      </dgm:t>
    </dgm:pt>
    <dgm:pt modelId="{45168979-E9CC-4E5F-98E2-D00F0E644708}" type="sibTrans" cxnId="{A83740F6-4F92-4425-82B4-37A6F8F99211}">
      <dgm:prSet/>
      <dgm:spPr/>
      <dgm:t>
        <a:bodyPr/>
        <a:lstStyle/>
        <a:p>
          <a:endParaRPr lang="ru-RU"/>
        </a:p>
      </dgm:t>
    </dgm:pt>
    <dgm:pt modelId="{BC73316C-D5DC-4416-9DDE-8F83CBBF480F}">
      <dgm:prSet phldrT="[Текст]" custT="1"/>
      <dgm:spPr>
        <a:solidFill>
          <a:schemeClr val="accent4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tx1"/>
              </a:solidFill>
              <a:latin typeface="Times New Roman"/>
              <a:ea typeface="Times New Roman"/>
            </a:rPr>
            <a:t>Месторождение</a:t>
          </a:r>
        </a:p>
      </dgm:t>
    </dgm:pt>
    <dgm:pt modelId="{C8F00793-C851-4ED1-8B4B-04CEF29FD0F0}" type="parTrans" cxnId="{F61B3972-5E4D-4296-BF78-AA51CE64DD97}">
      <dgm:prSet/>
      <dgm:spPr/>
    </dgm:pt>
    <dgm:pt modelId="{96C033D0-B531-408C-B879-F007AD7877DB}" type="sibTrans" cxnId="{F61B3972-5E4D-4296-BF78-AA51CE64DD97}">
      <dgm:prSet/>
      <dgm:spPr/>
    </dgm:pt>
    <dgm:pt modelId="{4D5B0E40-ACBC-4D5C-AA2C-6742FA251D1D}">
      <dgm:prSet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ru-RU" dirty="0" smtClean="0"/>
            <a:t>Концентрация </a:t>
          </a:r>
          <a:r>
            <a:rPr lang="ru-RU" dirty="0" err="1" smtClean="0"/>
            <a:t>радона,нКи</a:t>
          </a:r>
          <a:r>
            <a:rPr lang="ru-RU" dirty="0" smtClean="0"/>
            <a:t>/дм</a:t>
          </a:r>
          <a:r>
            <a:rPr lang="ru-RU" baseline="30000" dirty="0" smtClean="0"/>
            <a:t>3</a:t>
          </a:r>
          <a:endParaRPr lang="ru-RU" dirty="0"/>
        </a:p>
      </dgm:t>
    </dgm:pt>
    <dgm:pt modelId="{12D73175-9D49-4DEF-9F98-4E85B24552DC}" type="parTrans" cxnId="{7D7EA1F4-9483-4640-88E7-F7B2DC82D336}">
      <dgm:prSet/>
      <dgm:spPr/>
    </dgm:pt>
    <dgm:pt modelId="{07DCC38B-2814-4BE5-A8E0-6C017204572A}" type="sibTrans" cxnId="{7D7EA1F4-9483-4640-88E7-F7B2DC82D336}">
      <dgm:prSet/>
      <dgm:spPr/>
    </dgm:pt>
    <dgm:pt modelId="{83B59D01-BB9F-486A-B57F-D77BF0450BFF}" type="pres">
      <dgm:prSet presAssocID="{C0B560A5-C634-423D-9686-A2EAD6E0ECB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97FC07F-3B1B-4DA5-A56D-EE1AE4B35A6A}" type="pres">
      <dgm:prSet presAssocID="{BC73316C-D5DC-4416-9DDE-8F83CBBF480F}" presName="linNode" presStyleCnt="0"/>
      <dgm:spPr/>
    </dgm:pt>
    <dgm:pt modelId="{24DD1F46-32B3-42F7-A3B6-A5257337F507}" type="pres">
      <dgm:prSet presAssocID="{BC73316C-D5DC-4416-9DDE-8F83CBBF480F}" presName="parentShp" presStyleLbl="node1" presStyleIdx="0" presStyleCnt="12" custScaleX="137891" custScaleY="506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E91F2-B352-4998-8C8F-FAD090E71EBD}" type="pres">
      <dgm:prSet presAssocID="{BC73316C-D5DC-4416-9DDE-8F83CBBF480F}" presName="childShp" presStyleLbl="bgAccFollowNode1" presStyleIdx="0" presStyleCnt="12" custScaleY="527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00A05-96C3-4735-B0E1-D454DCBB14BF}" type="pres">
      <dgm:prSet presAssocID="{96C033D0-B531-408C-B879-F007AD7877DB}" presName="spacing" presStyleCnt="0"/>
      <dgm:spPr/>
    </dgm:pt>
    <dgm:pt modelId="{2681B21C-0D0C-458E-9568-0D0019BF3B31}" type="pres">
      <dgm:prSet presAssocID="{59E646B6-A497-4F85-808F-593612991973}" presName="linNode" presStyleCnt="0"/>
      <dgm:spPr/>
      <dgm:t>
        <a:bodyPr/>
        <a:lstStyle/>
        <a:p>
          <a:endParaRPr lang="ru-RU"/>
        </a:p>
      </dgm:t>
    </dgm:pt>
    <dgm:pt modelId="{FC9545A2-9C93-430A-86EC-5C33A2B99F95}" type="pres">
      <dgm:prSet presAssocID="{59E646B6-A497-4F85-808F-593612991973}" presName="parentShp" presStyleLbl="node1" presStyleIdx="1" presStyleCnt="12" custScaleX="143982" custScaleY="692408" custLinFactNeighborX="-8" custLinFactNeighborY="-14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F8D592-86AC-4B2B-98B7-5F2ACFEF0BE0}" type="pres">
      <dgm:prSet presAssocID="{59E646B6-A497-4F85-808F-593612991973}" presName="childShp" presStyleLbl="bgAccFollowNode1" presStyleIdx="1" presStyleCnt="12" custScaleX="102216" custScaleY="678685" custLinFactNeighborX="-125" custLinFactNeighborY="-26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5585A-8E84-4ED6-984A-F001989569CE}" type="pres">
      <dgm:prSet presAssocID="{72677FF0-E68B-4559-9745-5E3459546C20}" presName="spacing" presStyleCnt="0"/>
      <dgm:spPr/>
      <dgm:t>
        <a:bodyPr/>
        <a:lstStyle/>
        <a:p>
          <a:endParaRPr lang="ru-RU"/>
        </a:p>
      </dgm:t>
    </dgm:pt>
    <dgm:pt modelId="{21B129D0-0F62-46A7-8B27-96539833A5EE}" type="pres">
      <dgm:prSet presAssocID="{68CB8ABC-68DD-462B-8BF1-52248C7DB3A5}" presName="linNode" presStyleCnt="0"/>
      <dgm:spPr/>
      <dgm:t>
        <a:bodyPr/>
        <a:lstStyle/>
        <a:p>
          <a:endParaRPr lang="ru-RU"/>
        </a:p>
      </dgm:t>
    </dgm:pt>
    <dgm:pt modelId="{4F409674-E2EE-4F98-A8FB-CBCDE55FB5C9}" type="pres">
      <dgm:prSet presAssocID="{68CB8ABC-68DD-462B-8BF1-52248C7DB3A5}" presName="parentShp" presStyleLbl="node1" presStyleIdx="2" presStyleCnt="12" custScaleX="139405" custScaleY="488144" custLinFactNeighborX="-18" custLinFactNeighborY="-42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B480B-17F8-410A-A606-531CF3303965}" type="pres">
      <dgm:prSet presAssocID="{68CB8ABC-68DD-462B-8BF1-52248C7DB3A5}" presName="childShp" presStyleLbl="bgAccFollowNode1" presStyleIdx="2" presStyleCnt="12" custScaleX="99220" custScaleY="354080" custLinFactNeighborX="63" custLinFactNeighborY="-97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7ECED6-C31F-40EA-B953-CAAD763321F2}" type="pres">
      <dgm:prSet presAssocID="{FFD41133-DCF4-49E0-8D38-A0C0B203656C}" presName="spacing" presStyleCnt="0"/>
      <dgm:spPr/>
      <dgm:t>
        <a:bodyPr/>
        <a:lstStyle/>
        <a:p>
          <a:endParaRPr lang="ru-RU"/>
        </a:p>
      </dgm:t>
    </dgm:pt>
    <dgm:pt modelId="{4593F859-C172-4C84-9CBB-B1C4F6A7DD06}" type="pres">
      <dgm:prSet presAssocID="{7EDB8D63-A86E-4E2B-9881-3467526B92F1}" presName="linNode" presStyleCnt="0"/>
      <dgm:spPr/>
      <dgm:t>
        <a:bodyPr/>
        <a:lstStyle/>
        <a:p>
          <a:endParaRPr lang="ru-RU"/>
        </a:p>
      </dgm:t>
    </dgm:pt>
    <dgm:pt modelId="{5C2D9C03-D3C6-4203-9A6B-4C0AE55FDBC2}" type="pres">
      <dgm:prSet presAssocID="{7EDB8D63-A86E-4E2B-9881-3467526B92F1}" presName="parentShp" presStyleLbl="node1" presStyleIdx="3" presStyleCnt="12" custScaleX="140552" custScaleY="747869" custLinFactNeighborX="-9" custLinFactNeighborY="-79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71CEF-B473-437D-8076-7AFA15A4A88C}" type="pres">
      <dgm:prSet presAssocID="{7EDB8D63-A86E-4E2B-9881-3467526B92F1}" presName="childShp" presStyleLbl="bg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E0F13-761D-40CE-917A-C0C7CE0FBF48}" type="pres">
      <dgm:prSet presAssocID="{29FED2E7-15BA-4761-9504-E0FE1E3B505F}" presName="spacing" presStyleCnt="0"/>
      <dgm:spPr/>
      <dgm:t>
        <a:bodyPr/>
        <a:lstStyle/>
        <a:p>
          <a:endParaRPr lang="ru-RU"/>
        </a:p>
      </dgm:t>
    </dgm:pt>
    <dgm:pt modelId="{577D8F9B-33B0-4B60-9180-AFA1503983EB}" type="pres">
      <dgm:prSet presAssocID="{A151C1CD-46C3-4968-BDFD-31482F83CF6C}" presName="linNode" presStyleCnt="0"/>
      <dgm:spPr/>
      <dgm:t>
        <a:bodyPr/>
        <a:lstStyle/>
        <a:p>
          <a:endParaRPr lang="ru-RU"/>
        </a:p>
      </dgm:t>
    </dgm:pt>
    <dgm:pt modelId="{2E5EA7B1-6461-43E9-8087-26C04C66BFB8}" type="pres">
      <dgm:prSet presAssocID="{A151C1CD-46C3-4968-BDFD-31482F83CF6C}" presName="parentShp" presStyleLbl="node1" presStyleIdx="4" presStyleCnt="12" custScaleX="140523" custScaleY="1263994" custLinFactNeighborX="-19" custLinFactNeighborY="-61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257F1C-E40C-4E43-8AC7-EF9B87C1028D}" type="pres">
      <dgm:prSet presAssocID="{A151C1CD-46C3-4968-BDFD-31482F83CF6C}" presName="childShp" presStyleLbl="bgAccFollowNode1" presStyleIdx="4" presStyleCnt="12" custScaleY="1220491" custLinFactNeighborX="-25" custLinFactNeighborY="30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FBAB8-6E4A-4EAA-9536-91C77A7F04FA}" type="pres">
      <dgm:prSet presAssocID="{E0EE5D76-7DDD-4B6C-92EC-3E9C95B3691D}" presName="spacing" presStyleCnt="0"/>
      <dgm:spPr/>
      <dgm:t>
        <a:bodyPr/>
        <a:lstStyle/>
        <a:p>
          <a:endParaRPr lang="ru-RU"/>
        </a:p>
      </dgm:t>
    </dgm:pt>
    <dgm:pt modelId="{BEC6FA4C-4D7B-43BD-9BF1-D6329CC6B7CE}" type="pres">
      <dgm:prSet presAssocID="{09816FA1-1551-497D-AF83-46B77431AFBB}" presName="linNode" presStyleCnt="0"/>
      <dgm:spPr/>
      <dgm:t>
        <a:bodyPr/>
        <a:lstStyle/>
        <a:p>
          <a:endParaRPr lang="ru-RU"/>
        </a:p>
      </dgm:t>
    </dgm:pt>
    <dgm:pt modelId="{64B18EDB-38B1-4374-A659-FA2D064AFA35}" type="pres">
      <dgm:prSet presAssocID="{09816FA1-1551-497D-AF83-46B77431AFBB}" presName="parentShp" presStyleLbl="node1" presStyleIdx="5" presStyleCnt="12" custScaleX="143982" custScaleY="484182" custLinFactY="-28834" custLinFactNeighborX="-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BE9AF-0355-4FE0-8E09-F22E3D9FAD7B}" type="pres">
      <dgm:prSet presAssocID="{09816FA1-1551-497D-AF83-46B77431AFBB}" presName="childShp" presStyleLbl="bgAccFollowNode1" presStyleIdx="5" presStyleCnt="12" custScaleX="102216" custScaleY="476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90E32-F6F7-4E33-8D4C-3278A6807AB7}" type="pres">
      <dgm:prSet presAssocID="{628DE27D-1828-4213-8D9B-67B50AAD61C9}" presName="spacing" presStyleCnt="0"/>
      <dgm:spPr/>
      <dgm:t>
        <a:bodyPr/>
        <a:lstStyle/>
        <a:p>
          <a:endParaRPr lang="ru-RU"/>
        </a:p>
      </dgm:t>
    </dgm:pt>
    <dgm:pt modelId="{7BE5DC5E-238F-4F34-B34E-3231CF1F5BD9}" type="pres">
      <dgm:prSet presAssocID="{39E863CF-0FEE-46A7-A9ED-74E9BBE104D7}" presName="linNode" presStyleCnt="0"/>
      <dgm:spPr/>
      <dgm:t>
        <a:bodyPr/>
        <a:lstStyle/>
        <a:p>
          <a:endParaRPr lang="ru-RU"/>
        </a:p>
      </dgm:t>
    </dgm:pt>
    <dgm:pt modelId="{BAB6CF1C-1BD8-4ADC-96A8-580EF9F356ED}" type="pres">
      <dgm:prSet presAssocID="{39E863CF-0FEE-46A7-A9ED-74E9BBE104D7}" presName="parentShp" presStyleLbl="node1" presStyleIdx="6" presStyleCnt="12" custScaleX="143982" custScaleY="476825" custLinFactY="-5817" custLinFactNeighborX="-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BD475-7BD8-4654-BEB4-C3D7A9FF3331}" type="pres">
      <dgm:prSet presAssocID="{39E863CF-0FEE-46A7-A9ED-74E9BBE104D7}" presName="childShp" presStyleLbl="bgAccFollowNode1" presStyleIdx="6" presStyleCnt="12" custScaleX="102216" custScaleY="476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BC6BE-5EE0-488A-911F-30AE31AEAE1F}" type="pres">
      <dgm:prSet presAssocID="{B37DDF87-DE2A-483C-9BD4-E08B28F0050C}" presName="spacing" presStyleCnt="0"/>
      <dgm:spPr/>
      <dgm:t>
        <a:bodyPr/>
        <a:lstStyle/>
        <a:p>
          <a:endParaRPr lang="ru-RU"/>
        </a:p>
      </dgm:t>
    </dgm:pt>
    <dgm:pt modelId="{8725EE28-D688-4D5B-BC7F-DF335F135464}" type="pres">
      <dgm:prSet presAssocID="{4ED7C641-86B1-41C7-BA6B-6706C2465EA4}" presName="linNode" presStyleCnt="0"/>
      <dgm:spPr/>
      <dgm:t>
        <a:bodyPr/>
        <a:lstStyle/>
        <a:p>
          <a:endParaRPr lang="ru-RU"/>
        </a:p>
      </dgm:t>
    </dgm:pt>
    <dgm:pt modelId="{123883EB-1FF0-4EB5-A156-08C60FE37392}" type="pres">
      <dgm:prSet presAssocID="{4ED7C641-86B1-41C7-BA6B-6706C2465EA4}" presName="parentShp" presStyleLbl="node1" presStyleIdx="7" presStyleCnt="12" custScaleX="143982" custScaleY="476825" custLinFactNeighborX="-8" custLinFactNeighborY="-75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510558-6B8A-4278-AEE4-94ADE0B1CACF}" type="pres">
      <dgm:prSet presAssocID="{4ED7C641-86B1-41C7-BA6B-6706C2465EA4}" presName="childShp" presStyleLbl="bgAccFollowNode1" presStyleIdx="7" presStyleCnt="12" custScaleX="102216" custScaleY="476825" custLinFactNeighborX="2540" custLinFactNeighborY="-1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E4243A-85F7-4343-90B1-EB70575C09E5}" type="pres">
      <dgm:prSet presAssocID="{ED7CCA3D-3044-4B74-B3B7-83F19BB3A925}" presName="spacing" presStyleCnt="0"/>
      <dgm:spPr/>
      <dgm:t>
        <a:bodyPr/>
        <a:lstStyle/>
        <a:p>
          <a:endParaRPr lang="ru-RU"/>
        </a:p>
      </dgm:t>
    </dgm:pt>
    <dgm:pt modelId="{CAF1CC7D-4D5A-4A60-A9C2-153E7F15677B}" type="pres">
      <dgm:prSet presAssocID="{2212DA65-D359-404D-A087-5CB56614E23C}" presName="linNode" presStyleCnt="0"/>
      <dgm:spPr/>
      <dgm:t>
        <a:bodyPr/>
        <a:lstStyle/>
        <a:p>
          <a:endParaRPr lang="ru-RU"/>
        </a:p>
      </dgm:t>
    </dgm:pt>
    <dgm:pt modelId="{DE893A43-D8FC-4984-93BF-86764B32A6AA}" type="pres">
      <dgm:prSet presAssocID="{2212DA65-D359-404D-A087-5CB56614E23C}" presName="parentShp" presStyleLbl="node1" presStyleIdx="8" presStyleCnt="12" custScaleX="143982" custScaleY="476825" custLinFactNeighborX="-8" custLinFactNeighborY="-45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07CB1-98D5-4779-A848-3A477DA88C64}" type="pres">
      <dgm:prSet presAssocID="{2212DA65-D359-404D-A087-5CB56614E23C}" presName="childShp" presStyleLbl="bgAccFollowNode1" presStyleIdx="8" presStyleCnt="12" custScaleX="102216" custScaleY="476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F7E4C-486C-4C8E-9F4C-FD173C99E6E5}" type="pres">
      <dgm:prSet presAssocID="{1670DF22-2495-4A0B-8B6F-25AD112E0BAF}" presName="spacing" presStyleCnt="0"/>
      <dgm:spPr/>
      <dgm:t>
        <a:bodyPr/>
        <a:lstStyle/>
        <a:p>
          <a:endParaRPr lang="ru-RU"/>
        </a:p>
      </dgm:t>
    </dgm:pt>
    <dgm:pt modelId="{C60B2A42-44D0-4C13-8F29-BB124AECD568}" type="pres">
      <dgm:prSet presAssocID="{B009052C-D5B7-4889-A437-33CFB9C8485B}" presName="linNode" presStyleCnt="0"/>
      <dgm:spPr/>
      <dgm:t>
        <a:bodyPr/>
        <a:lstStyle/>
        <a:p>
          <a:endParaRPr lang="ru-RU"/>
        </a:p>
      </dgm:t>
    </dgm:pt>
    <dgm:pt modelId="{52D8C526-D2F0-4EC6-8A0F-EB13316B46AC}" type="pres">
      <dgm:prSet presAssocID="{B009052C-D5B7-4889-A437-33CFB9C8485B}" presName="parentShp" presStyleLbl="node1" presStyleIdx="9" presStyleCnt="12" custScaleX="143982" custScaleY="476825" custLinFactNeighborX="-90" custLinFactNeighborY="-14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BDEB0-3FA3-4E80-B57C-A64A7B1BFF3A}" type="pres">
      <dgm:prSet presAssocID="{B009052C-D5B7-4889-A437-33CFB9C8485B}" presName="childShp" presStyleLbl="bg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D4AE5B-613D-400C-B5C2-685963C0D155}" type="pres">
      <dgm:prSet presAssocID="{DFCD690E-E102-4E27-854A-8EBBEA1DC1A4}" presName="spacing" presStyleCnt="0"/>
      <dgm:spPr/>
      <dgm:t>
        <a:bodyPr/>
        <a:lstStyle/>
        <a:p>
          <a:endParaRPr lang="ru-RU"/>
        </a:p>
      </dgm:t>
    </dgm:pt>
    <dgm:pt modelId="{695936D6-631C-4509-B6B0-B53A49515C61}" type="pres">
      <dgm:prSet presAssocID="{92219807-0183-40C0-9963-89DB97AF67F7}" presName="linNode" presStyleCnt="0"/>
      <dgm:spPr/>
      <dgm:t>
        <a:bodyPr/>
        <a:lstStyle/>
        <a:p>
          <a:endParaRPr lang="ru-RU"/>
        </a:p>
      </dgm:t>
    </dgm:pt>
    <dgm:pt modelId="{9F5B45A0-C9B5-41FA-9610-C29B9C0C3E6A}" type="pres">
      <dgm:prSet presAssocID="{92219807-0183-40C0-9963-89DB97AF67F7}" presName="parentShp" presStyleLbl="node1" presStyleIdx="10" presStyleCnt="12" custScaleX="143982" custScaleY="476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06CB1-DCFE-48E0-85D3-C985C50FACF5}" type="pres">
      <dgm:prSet presAssocID="{92219807-0183-40C0-9963-89DB97AF67F7}" presName="childShp" presStyleLbl="bgAccFollowNode1" presStyleIdx="10" presStyleCnt="12" custScaleX="102216" custScaleY="476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942BF-A67B-4649-852D-DED60D2E12BA}" type="pres">
      <dgm:prSet presAssocID="{5475710D-B733-4EE9-BA7C-CBF669116FAC}" presName="spacing" presStyleCnt="0"/>
      <dgm:spPr/>
      <dgm:t>
        <a:bodyPr/>
        <a:lstStyle/>
        <a:p>
          <a:endParaRPr lang="ru-RU"/>
        </a:p>
      </dgm:t>
    </dgm:pt>
    <dgm:pt modelId="{57E592DC-4B07-4C74-B519-48DFE7A15098}" type="pres">
      <dgm:prSet presAssocID="{C77A36C9-8194-4FF7-952F-425C64DFA4D2}" presName="linNode" presStyleCnt="0"/>
      <dgm:spPr/>
      <dgm:t>
        <a:bodyPr/>
        <a:lstStyle/>
        <a:p>
          <a:endParaRPr lang="ru-RU"/>
        </a:p>
      </dgm:t>
    </dgm:pt>
    <dgm:pt modelId="{B1D327CB-72F5-46F9-85D6-5AEE19B0B138}" type="pres">
      <dgm:prSet presAssocID="{C77A36C9-8194-4FF7-952F-425C64DFA4D2}" presName="parentShp" presStyleLbl="node1" presStyleIdx="11" presStyleCnt="12" custScaleX="143982" custScaleY="476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BAB7D-A529-4FDA-8EA7-68F1302BFED9}" type="pres">
      <dgm:prSet presAssocID="{C77A36C9-8194-4FF7-952F-425C64DFA4D2}" presName="childShp" presStyleLbl="bgAccFollowNode1" presStyleIdx="11" presStyleCnt="12" custScaleX="102216" custScaleY="476825" custLinFactNeighborX="-3320" custLinFactNeighborY="3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038619-EB61-466C-B0CB-1B7D8C0B7C31}" srcId="{C0B560A5-C634-423D-9686-A2EAD6E0ECB7}" destId="{C77A36C9-8194-4FF7-952F-425C64DFA4D2}" srcOrd="11" destOrd="0" parTransId="{153BD2C7-163F-43A2-A49C-A90AC19E7231}" sibTransId="{F080C6F2-271F-4525-A5B4-4259CFD23B9B}"/>
    <dgm:cxn modelId="{6C6A6D63-7E92-4314-8B8E-2D3FBA354080}" srcId="{C0B560A5-C634-423D-9686-A2EAD6E0ECB7}" destId="{2212DA65-D359-404D-A087-5CB56614E23C}" srcOrd="8" destOrd="0" parTransId="{179BCF8B-22C3-40A0-9EFE-11E570751FFF}" sibTransId="{1670DF22-2495-4A0B-8B6F-25AD112E0BAF}"/>
    <dgm:cxn modelId="{7E749DA9-DC6D-4B06-8BBA-BD87DA0B5379}" type="presOf" srcId="{39E863CF-0FEE-46A7-A9ED-74E9BBE104D7}" destId="{BAB6CF1C-1BD8-4ADC-96A8-580EF9F356ED}" srcOrd="0" destOrd="0" presId="urn:microsoft.com/office/officeart/2005/8/layout/vList6"/>
    <dgm:cxn modelId="{051508C0-DDFA-4BFA-B3E4-ADEAA17B1952}" type="presOf" srcId="{BC73316C-D5DC-4416-9DDE-8F83CBBF480F}" destId="{24DD1F46-32B3-42F7-A3B6-A5257337F507}" srcOrd="0" destOrd="0" presId="urn:microsoft.com/office/officeart/2005/8/layout/vList6"/>
    <dgm:cxn modelId="{7D7EA1F4-9483-4640-88E7-F7B2DC82D336}" srcId="{BC73316C-D5DC-4416-9DDE-8F83CBBF480F}" destId="{4D5B0E40-ACBC-4D5C-AA2C-6742FA251D1D}" srcOrd="0" destOrd="0" parTransId="{12D73175-9D49-4DEF-9F98-4E85B24552DC}" sibTransId="{07DCC38B-2814-4BE5-A8E0-6C017204572A}"/>
    <dgm:cxn modelId="{3A096802-47F4-429F-BC4F-0A68BF4C0DA7}" type="presOf" srcId="{F04D5246-E672-4CEB-8A85-9BFF6EB2ECE8}" destId="{A2257F1C-E40C-4E43-8AC7-EF9B87C1028D}" srcOrd="0" destOrd="0" presId="urn:microsoft.com/office/officeart/2005/8/layout/vList6"/>
    <dgm:cxn modelId="{CC8065E1-95FB-4BEC-8BEB-F1EFA7C6FB86}" srcId="{59E646B6-A497-4F85-808F-593612991973}" destId="{E4DC7D75-4ADD-4B08-A65E-A1E69EC4E676}" srcOrd="0" destOrd="0" parTransId="{CD5E6C83-726F-459D-AF71-05B65F1EFC63}" sibTransId="{677F796B-0161-4AFB-824C-75F6DFAAF84F}"/>
    <dgm:cxn modelId="{27EB9813-5AEF-4390-AB34-2B50A1B12B9A}" type="presOf" srcId="{C0B560A5-C634-423D-9686-A2EAD6E0ECB7}" destId="{83B59D01-BB9F-486A-B57F-D77BF0450BFF}" srcOrd="0" destOrd="0" presId="urn:microsoft.com/office/officeart/2005/8/layout/vList6"/>
    <dgm:cxn modelId="{39C12014-7E7D-42F6-8DD0-23625720E197}" type="presOf" srcId="{92219807-0183-40C0-9963-89DB97AF67F7}" destId="{9F5B45A0-C9B5-41FA-9610-C29B9C0C3E6A}" srcOrd="0" destOrd="0" presId="urn:microsoft.com/office/officeart/2005/8/layout/vList6"/>
    <dgm:cxn modelId="{365F7718-0721-4D4C-8C78-5EBDD85897BC}" type="presOf" srcId="{B009052C-D5B7-4889-A437-33CFB9C8485B}" destId="{52D8C526-D2F0-4EC6-8A0F-EB13316B46AC}" srcOrd="0" destOrd="0" presId="urn:microsoft.com/office/officeart/2005/8/layout/vList6"/>
    <dgm:cxn modelId="{35ECFE7C-EACF-4C4D-BB21-4BC4E6D34F09}" srcId="{C0B560A5-C634-423D-9686-A2EAD6E0ECB7}" destId="{B009052C-D5B7-4889-A437-33CFB9C8485B}" srcOrd="9" destOrd="0" parTransId="{1A002C5D-8250-4CEB-B4EF-2D52F7DE82DD}" sibTransId="{DFCD690E-E102-4E27-854A-8EBBEA1DC1A4}"/>
    <dgm:cxn modelId="{BDFB7B58-119A-44B0-B93E-D844357514BB}" srcId="{C77A36C9-8194-4FF7-952F-425C64DFA4D2}" destId="{4E36897E-B8E1-42B4-BC10-EBF70341EB66}" srcOrd="0" destOrd="0" parTransId="{0F67144D-19CD-4622-A389-DEF4FD8E15D7}" sibTransId="{F11C9C00-5422-474D-A5F3-9F4D69FB37C5}"/>
    <dgm:cxn modelId="{E956A668-CF59-4969-9342-BA0379A0B3D6}" type="presOf" srcId="{59E646B6-A497-4F85-808F-593612991973}" destId="{FC9545A2-9C93-430A-86EC-5C33A2B99F95}" srcOrd="0" destOrd="0" presId="urn:microsoft.com/office/officeart/2005/8/layout/vList6"/>
    <dgm:cxn modelId="{505A8E13-76C1-4BCF-99D2-A6B70A833B02}" type="presOf" srcId="{7EDB8D63-A86E-4E2B-9881-3467526B92F1}" destId="{5C2D9C03-D3C6-4203-9A6B-4C0AE55FDBC2}" srcOrd="0" destOrd="0" presId="urn:microsoft.com/office/officeart/2005/8/layout/vList6"/>
    <dgm:cxn modelId="{6EE19B5A-8A82-4911-A47D-667FCCD0E54B}" srcId="{4ED7C641-86B1-41C7-BA6B-6706C2465EA4}" destId="{CA4E5930-422C-4B11-B42B-550C428E3FAB}" srcOrd="0" destOrd="0" parTransId="{CEFF4801-7906-4936-91D6-390A72F29A72}" sibTransId="{3E3AAE76-D8AF-4C97-A324-431B04E4A355}"/>
    <dgm:cxn modelId="{E9075187-0624-441B-B764-6F9562E64F60}" srcId="{C0B560A5-C634-423D-9686-A2EAD6E0ECB7}" destId="{59E646B6-A497-4F85-808F-593612991973}" srcOrd="1" destOrd="0" parTransId="{997BC4D7-51DA-433C-A0A1-D43498571397}" sibTransId="{72677FF0-E68B-4559-9745-5E3459546C20}"/>
    <dgm:cxn modelId="{45C5E974-92B2-4F5F-AD23-2806CB68FB3A}" type="presOf" srcId="{E4DC7D75-4ADD-4B08-A65E-A1E69EC4E676}" destId="{FFF8D592-86AC-4B2B-98B7-5F2ACFEF0BE0}" srcOrd="0" destOrd="0" presId="urn:microsoft.com/office/officeart/2005/8/layout/vList6"/>
    <dgm:cxn modelId="{1E8660A8-9C07-4EBC-91C5-547C43B8FAA7}" type="presOf" srcId="{8593EC43-5037-4C83-B708-1F1B1B92DEE3}" destId="{FE6BE9AF-0355-4FE0-8E09-F22E3D9FAD7B}" srcOrd="0" destOrd="0" presId="urn:microsoft.com/office/officeart/2005/8/layout/vList6"/>
    <dgm:cxn modelId="{701D3A8B-82C5-4AE5-9EE4-E4D8D0416A46}" type="presOf" srcId="{A151C1CD-46C3-4968-BDFD-31482F83CF6C}" destId="{2E5EA7B1-6461-43E9-8087-26C04C66BFB8}" srcOrd="0" destOrd="0" presId="urn:microsoft.com/office/officeart/2005/8/layout/vList6"/>
    <dgm:cxn modelId="{43B049B1-1D2B-4B3B-A192-1EA02B5FE527}" srcId="{C0B560A5-C634-423D-9686-A2EAD6E0ECB7}" destId="{A151C1CD-46C3-4968-BDFD-31482F83CF6C}" srcOrd="4" destOrd="0" parTransId="{99AD4203-7F73-4A7E-9B7F-83AC035F1E78}" sibTransId="{E0EE5D76-7DDD-4B6C-92EC-3E9C95B3691D}"/>
    <dgm:cxn modelId="{7964E2FF-F579-4045-A5D7-BFE3DCB3FF43}" srcId="{39E863CF-0FEE-46A7-A9ED-74E9BBE104D7}" destId="{8D07D963-6CA2-42D1-BAE7-8696473AC404}" srcOrd="0" destOrd="0" parTransId="{BAAB5225-4901-471F-8A2B-CD889998610A}" sibTransId="{B6364CB4-7490-4B90-8B52-D38526781B94}"/>
    <dgm:cxn modelId="{D6085DA5-AA28-4E11-9511-C55184CA2B6E}" type="presOf" srcId="{C77A36C9-8194-4FF7-952F-425C64DFA4D2}" destId="{B1D327CB-72F5-46F9-85D6-5AEE19B0B138}" srcOrd="0" destOrd="0" presId="urn:microsoft.com/office/officeart/2005/8/layout/vList6"/>
    <dgm:cxn modelId="{2109F0F1-CEC2-46A3-966E-62D8357E7D24}" srcId="{C0B560A5-C634-423D-9686-A2EAD6E0ECB7}" destId="{7EDB8D63-A86E-4E2B-9881-3467526B92F1}" srcOrd="3" destOrd="0" parTransId="{AC014261-454C-4469-9594-3999ABB2608B}" sibTransId="{29FED2E7-15BA-4761-9504-E0FE1E3B505F}"/>
    <dgm:cxn modelId="{A83740F6-4F92-4425-82B4-37A6F8F99211}" srcId="{A151C1CD-46C3-4968-BDFD-31482F83CF6C}" destId="{F04D5246-E672-4CEB-8A85-9BFF6EB2ECE8}" srcOrd="0" destOrd="0" parTransId="{BBB61704-2848-4DB9-82A6-6120D0E34999}" sibTransId="{45168979-E9CC-4E5F-98E2-D00F0E644708}"/>
    <dgm:cxn modelId="{1B4BB76E-C57A-40FA-A184-5BDEDCFE0A65}" type="presOf" srcId="{CA4E5930-422C-4B11-B42B-550C428E3FAB}" destId="{14510558-6B8A-4278-AEE4-94ADE0B1CACF}" srcOrd="0" destOrd="0" presId="urn:microsoft.com/office/officeart/2005/8/layout/vList6"/>
    <dgm:cxn modelId="{CFA27060-2559-43F3-8F35-8B46906570D0}" srcId="{09816FA1-1551-497D-AF83-46B77431AFBB}" destId="{8593EC43-5037-4C83-B708-1F1B1B92DEE3}" srcOrd="0" destOrd="0" parTransId="{E29CECFF-A18C-436B-B9B7-C7F5A1ADEBCD}" sibTransId="{A592A06E-CA74-440D-BB67-BC773CFB0564}"/>
    <dgm:cxn modelId="{37741336-D3AD-49BC-B975-CC4FFF9C1875}" srcId="{C0B560A5-C634-423D-9686-A2EAD6E0ECB7}" destId="{92219807-0183-40C0-9963-89DB97AF67F7}" srcOrd="10" destOrd="0" parTransId="{92A6559C-A193-49DA-B0DE-5A8B0D716E11}" sibTransId="{5475710D-B733-4EE9-BA7C-CBF669116FAC}"/>
    <dgm:cxn modelId="{28A6A0E6-C9B2-42A6-850A-1C6A85B8BAB8}" srcId="{92219807-0183-40C0-9963-89DB97AF67F7}" destId="{E781455D-BA54-491C-AA9E-3B728EC1CF34}" srcOrd="0" destOrd="0" parTransId="{E2F33594-E109-4E87-A854-471FC49A17A4}" sibTransId="{7135B72E-7AB9-4AF5-9A07-ED0AC2823CC7}"/>
    <dgm:cxn modelId="{759C1786-36C3-42BD-86DA-8C3E62115A24}" srcId="{2212DA65-D359-404D-A087-5CB56614E23C}" destId="{6B677021-9204-4A51-A92C-752367C6B2DC}" srcOrd="0" destOrd="0" parTransId="{3E30E781-0BC6-4379-B24D-45526939F67B}" sibTransId="{923B30BA-01A2-4E34-8587-2A008C06C723}"/>
    <dgm:cxn modelId="{74F79BC6-B219-4529-9FB0-7DE10EF420B1}" type="presOf" srcId="{4E36897E-B8E1-42B4-BC10-EBF70341EB66}" destId="{2D3BAB7D-A529-4FDA-8EA7-68F1302BFED9}" srcOrd="0" destOrd="0" presId="urn:microsoft.com/office/officeart/2005/8/layout/vList6"/>
    <dgm:cxn modelId="{A2E563E8-DF25-4510-BB5F-2C450B5F2C02}" srcId="{68CB8ABC-68DD-462B-8BF1-52248C7DB3A5}" destId="{8743217C-0468-4A13-952B-0D30E0B46D1E}" srcOrd="0" destOrd="0" parTransId="{2D60F8F4-AC84-435E-BC24-0AD3BE373BF7}" sibTransId="{5C576D2F-5EFF-487E-8AFB-B795965DD5D8}"/>
    <dgm:cxn modelId="{142E478F-1F3E-4A1F-BC48-77D57BC73FB7}" srcId="{C0B560A5-C634-423D-9686-A2EAD6E0ECB7}" destId="{68CB8ABC-68DD-462B-8BF1-52248C7DB3A5}" srcOrd="2" destOrd="0" parTransId="{010F8900-507B-4FD0-8977-59ED61E6EF3E}" sibTransId="{FFD41133-DCF4-49E0-8D38-A0C0B203656C}"/>
    <dgm:cxn modelId="{955F308D-44A9-4F82-91AF-00786F6ABDEA}" srcId="{C0B560A5-C634-423D-9686-A2EAD6E0ECB7}" destId="{09816FA1-1551-497D-AF83-46B77431AFBB}" srcOrd="5" destOrd="0" parTransId="{76B0C009-407A-4958-8B8D-021DFCFC446D}" sibTransId="{628DE27D-1828-4213-8D9B-67B50AAD61C9}"/>
    <dgm:cxn modelId="{7357BACF-0926-4610-BFC6-DC1F4A8FB120}" type="presOf" srcId="{4ED7C641-86B1-41C7-BA6B-6706C2465EA4}" destId="{123883EB-1FF0-4EB5-A156-08C60FE37392}" srcOrd="0" destOrd="0" presId="urn:microsoft.com/office/officeart/2005/8/layout/vList6"/>
    <dgm:cxn modelId="{FC78A470-4345-44F1-9DB4-0D15BB4A5D47}" type="presOf" srcId="{68CB8ABC-68DD-462B-8BF1-52248C7DB3A5}" destId="{4F409674-E2EE-4F98-A8FB-CBCDE55FB5C9}" srcOrd="0" destOrd="0" presId="urn:microsoft.com/office/officeart/2005/8/layout/vList6"/>
    <dgm:cxn modelId="{488671CF-E827-4267-B0FD-B286E223CB75}" type="presOf" srcId="{8D07D963-6CA2-42D1-BAE7-8696473AC404}" destId="{966BD475-7BD8-4654-BEB4-C3D7A9FF3331}" srcOrd="0" destOrd="0" presId="urn:microsoft.com/office/officeart/2005/8/layout/vList6"/>
    <dgm:cxn modelId="{F61B3972-5E4D-4296-BF78-AA51CE64DD97}" srcId="{C0B560A5-C634-423D-9686-A2EAD6E0ECB7}" destId="{BC73316C-D5DC-4416-9DDE-8F83CBBF480F}" srcOrd="0" destOrd="0" parTransId="{C8F00793-C851-4ED1-8B4B-04CEF29FD0F0}" sibTransId="{96C033D0-B531-408C-B879-F007AD7877DB}"/>
    <dgm:cxn modelId="{3D07F0A3-9DC7-4A5C-90C1-AA90C74154C8}" type="presOf" srcId="{E781455D-BA54-491C-AA9E-3B728EC1CF34}" destId="{77B06CB1-DCFE-48E0-85D3-C985C50FACF5}" srcOrd="0" destOrd="0" presId="urn:microsoft.com/office/officeart/2005/8/layout/vList6"/>
    <dgm:cxn modelId="{9FD54337-C68F-48DF-B3C4-AC26AC2B597B}" type="presOf" srcId="{4D5B0E40-ACBC-4D5C-AA2C-6742FA251D1D}" destId="{397E91F2-B352-4998-8C8F-FAD090E71EBD}" srcOrd="0" destOrd="0" presId="urn:microsoft.com/office/officeart/2005/8/layout/vList6"/>
    <dgm:cxn modelId="{D9512C47-E676-47D8-BFC8-9AF1BAC82B55}" srcId="{C0B560A5-C634-423D-9686-A2EAD6E0ECB7}" destId="{39E863CF-0FEE-46A7-A9ED-74E9BBE104D7}" srcOrd="6" destOrd="0" parTransId="{3F20613A-C0F1-49CA-9B0E-0A6602690B87}" sibTransId="{B37DDF87-DE2A-483C-9BD4-E08B28F0050C}"/>
    <dgm:cxn modelId="{1B2FF79B-CAC9-414A-B67E-8FB2B79EC0BB}" type="presOf" srcId="{2212DA65-D359-404D-A087-5CB56614E23C}" destId="{DE893A43-D8FC-4984-93BF-86764B32A6AA}" srcOrd="0" destOrd="0" presId="urn:microsoft.com/office/officeart/2005/8/layout/vList6"/>
    <dgm:cxn modelId="{FAAD2FC7-4FEB-4315-8999-A3E1E74A1E29}" type="presOf" srcId="{6B677021-9204-4A51-A92C-752367C6B2DC}" destId="{0CF07CB1-98D5-4779-A848-3A477DA88C64}" srcOrd="0" destOrd="0" presId="urn:microsoft.com/office/officeart/2005/8/layout/vList6"/>
    <dgm:cxn modelId="{88AABF74-1FDA-4E29-B91D-F6B812D46267}" srcId="{C0B560A5-C634-423D-9686-A2EAD6E0ECB7}" destId="{4ED7C641-86B1-41C7-BA6B-6706C2465EA4}" srcOrd="7" destOrd="0" parTransId="{5B834087-5294-4132-B82C-75320EA23398}" sibTransId="{ED7CCA3D-3044-4B74-B3B7-83F19BB3A925}"/>
    <dgm:cxn modelId="{D86A898A-2D0C-4FC7-91A3-E4DE8177E623}" type="presOf" srcId="{09816FA1-1551-497D-AF83-46B77431AFBB}" destId="{64B18EDB-38B1-4374-A659-FA2D064AFA35}" srcOrd="0" destOrd="0" presId="urn:microsoft.com/office/officeart/2005/8/layout/vList6"/>
    <dgm:cxn modelId="{1C86F87C-F073-48A6-9F6A-3F70E6587AA5}" type="presOf" srcId="{8743217C-0468-4A13-952B-0D30E0B46D1E}" destId="{66AB480B-17F8-410A-A606-531CF3303965}" srcOrd="0" destOrd="0" presId="urn:microsoft.com/office/officeart/2005/8/layout/vList6"/>
    <dgm:cxn modelId="{6C4A59BE-1385-4D3F-BF96-B8D197A9B47F}" type="presParOf" srcId="{83B59D01-BB9F-486A-B57F-D77BF0450BFF}" destId="{C97FC07F-3B1B-4DA5-A56D-EE1AE4B35A6A}" srcOrd="0" destOrd="0" presId="urn:microsoft.com/office/officeart/2005/8/layout/vList6"/>
    <dgm:cxn modelId="{6B345579-931F-404E-9ED4-03A24A984AD4}" type="presParOf" srcId="{C97FC07F-3B1B-4DA5-A56D-EE1AE4B35A6A}" destId="{24DD1F46-32B3-42F7-A3B6-A5257337F507}" srcOrd="0" destOrd="0" presId="urn:microsoft.com/office/officeart/2005/8/layout/vList6"/>
    <dgm:cxn modelId="{49EA69F1-DA67-431D-95D1-46E2AD1DFCB5}" type="presParOf" srcId="{C97FC07F-3B1B-4DA5-A56D-EE1AE4B35A6A}" destId="{397E91F2-B352-4998-8C8F-FAD090E71EBD}" srcOrd="1" destOrd="0" presId="urn:microsoft.com/office/officeart/2005/8/layout/vList6"/>
    <dgm:cxn modelId="{7EE28F64-9844-4B9D-AF12-8157164FE320}" type="presParOf" srcId="{83B59D01-BB9F-486A-B57F-D77BF0450BFF}" destId="{25700A05-96C3-4735-B0E1-D454DCBB14BF}" srcOrd="1" destOrd="0" presId="urn:microsoft.com/office/officeart/2005/8/layout/vList6"/>
    <dgm:cxn modelId="{AA7CE2D9-DA8D-4EE1-AC64-66FB73B5E57A}" type="presParOf" srcId="{83B59D01-BB9F-486A-B57F-D77BF0450BFF}" destId="{2681B21C-0D0C-458E-9568-0D0019BF3B31}" srcOrd="2" destOrd="0" presId="urn:microsoft.com/office/officeart/2005/8/layout/vList6"/>
    <dgm:cxn modelId="{BA775464-C2DE-44EA-A786-E1145FCB2FE5}" type="presParOf" srcId="{2681B21C-0D0C-458E-9568-0D0019BF3B31}" destId="{FC9545A2-9C93-430A-86EC-5C33A2B99F95}" srcOrd="0" destOrd="0" presId="urn:microsoft.com/office/officeart/2005/8/layout/vList6"/>
    <dgm:cxn modelId="{1E6FFB0A-333A-47F0-A433-F7BCAE9E86EB}" type="presParOf" srcId="{2681B21C-0D0C-458E-9568-0D0019BF3B31}" destId="{FFF8D592-86AC-4B2B-98B7-5F2ACFEF0BE0}" srcOrd="1" destOrd="0" presId="urn:microsoft.com/office/officeart/2005/8/layout/vList6"/>
    <dgm:cxn modelId="{58D95999-F56F-4134-82FD-FBA38289AE32}" type="presParOf" srcId="{83B59D01-BB9F-486A-B57F-D77BF0450BFF}" destId="{E535585A-8E84-4ED6-984A-F001989569CE}" srcOrd="3" destOrd="0" presId="urn:microsoft.com/office/officeart/2005/8/layout/vList6"/>
    <dgm:cxn modelId="{99406550-55F3-4FE0-AAE7-3F228911FD9E}" type="presParOf" srcId="{83B59D01-BB9F-486A-B57F-D77BF0450BFF}" destId="{21B129D0-0F62-46A7-8B27-96539833A5EE}" srcOrd="4" destOrd="0" presId="urn:microsoft.com/office/officeart/2005/8/layout/vList6"/>
    <dgm:cxn modelId="{922D31B5-95FD-416A-8D55-DD04F8B57D25}" type="presParOf" srcId="{21B129D0-0F62-46A7-8B27-96539833A5EE}" destId="{4F409674-E2EE-4F98-A8FB-CBCDE55FB5C9}" srcOrd="0" destOrd="0" presId="urn:microsoft.com/office/officeart/2005/8/layout/vList6"/>
    <dgm:cxn modelId="{F1B6C7F8-E40F-4781-B214-B16BF1BCB8BA}" type="presParOf" srcId="{21B129D0-0F62-46A7-8B27-96539833A5EE}" destId="{66AB480B-17F8-410A-A606-531CF3303965}" srcOrd="1" destOrd="0" presId="urn:microsoft.com/office/officeart/2005/8/layout/vList6"/>
    <dgm:cxn modelId="{8B01E80D-65F6-4A2E-A317-326466E7A83C}" type="presParOf" srcId="{83B59D01-BB9F-486A-B57F-D77BF0450BFF}" destId="{327ECED6-C31F-40EA-B953-CAAD763321F2}" srcOrd="5" destOrd="0" presId="urn:microsoft.com/office/officeart/2005/8/layout/vList6"/>
    <dgm:cxn modelId="{D4FAB185-B41B-4A0F-9EA3-CB8C51A0AAAF}" type="presParOf" srcId="{83B59D01-BB9F-486A-B57F-D77BF0450BFF}" destId="{4593F859-C172-4C84-9CBB-B1C4F6A7DD06}" srcOrd="6" destOrd="0" presId="urn:microsoft.com/office/officeart/2005/8/layout/vList6"/>
    <dgm:cxn modelId="{63EC1BDC-571E-4C96-9CEB-8FBC7ED3B7B4}" type="presParOf" srcId="{4593F859-C172-4C84-9CBB-B1C4F6A7DD06}" destId="{5C2D9C03-D3C6-4203-9A6B-4C0AE55FDBC2}" srcOrd="0" destOrd="0" presId="urn:microsoft.com/office/officeart/2005/8/layout/vList6"/>
    <dgm:cxn modelId="{649E7793-7158-4FAA-8C4B-A7DDD9FA636B}" type="presParOf" srcId="{4593F859-C172-4C84-9CBB-B1C4F6A7DD06}" destId="{67571CEF-B473-437D-8076-7AFA15A4A88C}" srcOrd="1" destOrd="0" presId="urn:microsoft.com/office/officeart/2005/8/layout/vList6"/>
    <dgm:cxn modelId="{E9C1C0D9-8231-403C-8707-43ECC256E3ED}" type="presParOf" srcId="{83B59D01-BB9F-486A-B57F-D77BF0450BFF}" destId="{A74E0F13-761D-40CE-917A-C0C7CE0FBF48}" srcOrd="7" destOrd="0" presId="urn:microsoft.com/office/officeart/2005/8/layout/vList6"/>
    <dgm:cxn modelId="{625B6CBC-2CB4-46E9-87B4-F32FA2B6272F}" type="presParOf" srcId="{83B59D01-BB9F-486A-B57F-D77BF0450BFF}" destId="{577D8F9B-33B0-4B60-9180-AFA1503983EB}" srcOrd="8" destOrd="0" presId="urn:microsoft.com/office/officeart/2005/8/layout/vList6"/>
    <dgm:cxn modelId="{D601C304-8BBE-495E-9ACD-11951C8CEC5B}" type="presParOf" srcId="{577D8F9B-33B0-4B60-9180-AFA1503983EB}" destId="{2E5EA7B1-6461-43E9-8087-26C04C66BFB8}" srcOrd="0" destOrd="0" presId="urn:microsoft.com/office/officeart/2005/8/layout/vList6"/>
    <dgm:cxn modelId="{F226E896-679B-434A-B3B2-CAAF56131A3B}" type="presParOf" srcId="{577D8F9B-33B0-4B60-9180-AFA1503983EB}" destId="{A2257F1C-E40C-4E43-8AC7-EF9B87C1028D}" srcOrd="1" destOrd="0" presId="urn:microsoft.com/office/officeart/2005/8/layout/vList6"/>
    <dgm:cxn modelId="{EFDA5694-DE25-43AE-BD32-41D33549316E}" type="presParOf" srcId="{83B59D01-BB9F-486A-B57F-D77BF0450BFF}" destId="{887FBAB8-6E4A-4EAA-9536-91C77A7F04FA}" srcOrd="9" destOrd="0" presId="urn:microsoft.com/office/officeart/2005/8/layout/vList6"/>
    <dgm:cxn modelId="{7545255F-0FEC-4006-978B-10CBC252ED0B}" type="presParOf" srcId="{83B59D01-BB9F-486A-B57F-D77BF0450BFF}" destId="{BEC6FA4C-4D7B-43BD-9BF1-D6329CC6B7CE}" srcOrd="10" destOrd="0" presId="urn:microsoft.com/office/officeart/2005/8/layout/vList6"/>
    <dgm:cxn modelId="{714A401F-D557-4F3F-8E42-1B29E2310ADB}" type="presParOf" srcId="{BEC6FA4C-4D7B-43BD-9BF1-D6329CC6B7CE}" destId="{64B18EDB-38B1-4374-A659-FA2D064AFA35}" srcOrd="0" destOrd="0" presId="urn:microsoft.com/office/officeart/2005/8/layout/vList6"/>
    <dgm:cxn modelId="{965A0EC7-59A5-45E4-A417-BD2FDEEEF170}" type="presParOf" srcId="{BEC6FA4C-4D7B-43BD-9BF1-D6329CC6B7CE}" destId="{FE6BE9AF-0355-4FE0-8E09-F22E3D9FAD7B}" srcOrd="1" destOrd="0" presId="urn:microsoft.com/office/officeart/2005/8/layout/vList6"/>
    <dgm:cxn modelId="{26F275B5-B144-4999-9421-454317865C42}" type="presParOf" srcId="{83B59D01-BB9F-486A-B57F-D77BF0450BFF}" destId="{05E90E32-F6F7-4E33-8D4C-3278A6807AB7}" srcOrd="11" destOrd="0" presId="urn:microsoft.com/office/officeart/2005/8/layout/vList6"/>
    <dgm:cxn modelId="{D0F21E00-5442-4DFA-AF29-0C7DA5730984}" type="presParOf" srcId="{83B59D01-BB9F-486A-B57F-D77BF0450BFF}" destId="{7BE5DC5E-238F-4F34-B34E-3231CF1F5BD9}" srcOrd="12" destOrd="0" presId="urn:microsoft.com/office/officeart/2005/8/layout/vList6"/>
    <dgm:cxn modelId="{3499AB16-ABCF-4BAF-87CD-902CE2DFAD0B}" type="presParOf" srcId="{7BE5DC5E-238F-4F34-B34E-3231CF1F5BD9}" destId="{BAB6CF1C-1BD8-4ADC-96A8-580EF9F356ED}" srcOrd="0" destOrd="0" presId="urn:microsoft.com/office/officeart/2005/8/layout/vList6"/>
    <dgm:cxn modelId="{CF2E62EA-B628-44AD-AFC5-3F74A48A8D13}" type="presParOf" srcId="{7BE5DC5E-238F-4F34-B34E-3231CF1F5BD9}" destId="{966BD475-7BD8-4654-BEB4-C3D7A9FF3331}" srcOrd="1" destOrd="0" presId="urn:microsoft.com/office/officeart/2005/8/layout/vList6"/>
    <dgm:cxn modelId="{75591228-6720-4B75-945F-598027C732A0}" type="presParOf" srcId="{83B59D01-BB9F-486A-B57F-D77BF0450BFF}" destId="{793BC6BE-5EE0-488A-911F-30AE31AEAE1F}" srcOrd="13" destOrd="0" presId="urn:microsoft.com/office/officeart/2005/8/layout/vList6"/>
    <dgm:cxn modelId="{12C80426-DB43-47ED-ACF5-81266E94F103}" type="presParOf" srcId="{83B59D01-BB9F-486A-B57F-D77BF0450BFF}" destId="{8725EE28-D688-4D5B-BC7F-DF335F135464}" srcOrd="14" destOrd="0" presId="urn:microsoft.com/office/officeart/2005/8/layout/vList6"/>
    <dgm:cxn modelId="{B464737C-710C-4939-A4AC-3DA04F74CED4}" type="presParOf" srcId="{8725EE28-D688-4D5B-BC7F-DF335F135464}" destId="{123883EB-1FF0-4EB5-A156-08C60FE37392}" srcOrd="0" destOrd="0" presId="urn:microsoft.com/office/officeart/2005/8/layout/vList6"/>
    <dgm:cxn modelId="{4A4085FF-0475-47A2-9B03-20747F29A622}" type="presParOf" srcId="{8725EE28-D688-4D5B-BC7F-DF335F135464}" destId="{14510558-6B8A-4278-AEE4-94ADE0B1CACF}" srcOrd="1" destOrd="0" presId="urn:microsoft.com/office/officeart/2005/8/layout/vList6"/>
    <dgm:cxn modelId="{2C8C3B90-52CA-4F34-B6B3-D95595A5FF78}" type="presParOf" srcId="{83B59D01-BB9F-486A-B57F-D77BF0450BFF}" destId="{7AE4243A-85F7-4343-90B1-EB70575C09E5}" srcOrd="15" destOrd="0" presId="urn:microsoft.com/office/officeart/2005/8/layout/vList6"/>
    <dgm:cxn modelId="{95AC6726-5C7B-4631-9C78-F6833CCE4D74}" type="presParOf" srcId="{83B59D01-BB9F-486A-B57F-D77BF0450BFF}" destId="{CAF1CC7D-4D5A-4A60-A9C2-153E7F15677B}" srcOrd="16" destOrd="0" presId="urn:microsoft.com/office/officeart/2005/8/layout/vList6"/>
    <dgm:cxn modelId="{BE99A7CF-D4EB-4C4D-8B9A-8ECE1CC56CCF}" type="presParOf" srcId="{CAF1CC7D-4D5A-4A60-A9C2-153E7F15677B}" destId="{DE893A43-D8FC-4984-93BF-86764B32A6AA}" srcOrd="0" destOrd="0" presId="urn:microsoft.com/office/officeart/2005/8/layout/vList6"/>
    <dgm:cxn modelId="{C382B6A9-1243-4963-AD35-9B459ED9731E}" type="presParOf" srcId="{CAF1CC7D-4D5A-4A60-A9C2-153E7F15677B}" destId="{0CF07CB1-98D5-4779-A848-3A477DA88C64}" srcOrd="1" destOrd="0" presId="urn:microsoft.com/office/officeart/2005/8/layout/vList6"/>
    <dgm:cxn modelId="{2B531AB4-6CE6-478A-ACF0-E2EEEB224E33}" type="presParOf" srcId="{83B59D01-BB9F-486A-B57F-D77BF0450BFF}" destId="{907F7E4C-486C-4C8E-9F4C-FD173C99E6E5}" srcOrd="17" destOrd="0" presId="urn:microsoft.com/office/officeart/2005/8/layout/vList6"/>
    <dgm:cxn modelId="{B9C33F43-44AF-42E6-8C1E-1D837FEFB3C6}" type="presParOf" srcId="{83B59D01-BB9F-486A-B57F-D77BF0450BFF}" destId="{C60B2A42-44D0-4C13-8F29-BB124AECD568}" srcOrd="18" destOrd="0" presId="urn:microsoft.com/office/officeart/2005/8/layout/vList6"/>
    <dgm:cxn modelId="{DA94E691-B561-47A9-B77B-516AE384F864}" type="presParOf" srcId="{C60B2A42-44D0-4C13-8F29-BB124AECD568}" destId="{52D8C526-D2F0-4EC6-8A0F-EB13316B46AC}" srcOrd="0" destOrd="0" presId="urn:microsoft.com/office/officeart/2005/8/layout/vList6"/>
    <dgm:cxn modelId="{32862924-DB99-4F9D-9F2F-D94E9A4F461D}" type="presParOf" srcId="{C60B2A42-44D0-4C13-8F29-BB124AECD568}" destId="{C74BDEB0-3FA3-4E80-B57C-A64A7B1BFF3A}" srcOrd="1" destOrd="0" presId="urn:microsoft.com/office/officeart/2005/8/layout/vList6"/>
    <dgm:cxn modelId="{446AE5D4-CB8E-4253-9F37-3A1565F05FA2}" type="presParOf" srcId="{83B59D01-BB9F-486A-B57F-D77BF0450BFF}" destId="{FCD4AE5B-613D-400C-B5C2-685963C0D155}" srcOrd="19" destOrd="0" presId="urn:microsoft.com/office/officeart/2005/8/layout/vList6"/>
    <dgm:cxn modelId="{D69D6519-BE8E-459B-8662-27007232F6F1}" type="presParOf" srcId="{83B59D01-BB9F-486A-B57F-D77BF0450BFF}" destId="{695936D6-631C-4509-B6B0-B53A49515C61}" srcOrd="20" destOrd="0" presId="urn:microsoft.com/office/officeart/2005/8/layout/vList6"/>
    <dgm:cxn modelId="{1F4A18BA-B7BA-4424-8FA2-F19F4A5C3E9C}" type="presParOf" srcId="{695936D6-631C-4509-B6B0-B53A49515C61}" destId="{9F5B45A0-C9B5-41FA-9610-C29B9C0C3E6A}" srcOrd="0" destOrd="0" presId="urn:microsoft.com/office/officeart/2005/8/layout/vList6"/>
    <dgm:cxn modelId="{037FEB7D-35CD-475C-8CA3-AE28793B5EFB}" type="presParOf" srcId="{695936D6-631C-4509-B6B0-B53A49515C61}" destId="{77B06CB1-DCFE-48E0-85D3-C985C50FACF5}" srcOrd="1" destOrd="0" presId="urn:microsoft.com/office/officeart/2005/8/layout/vList6"/>
    <dgm:cxn modelId="{F3409332-8057-4B79-9B32-2DEA9C837E29}" type="presParOf" srcId="{83B59D01-BB9F-486A-B57F-D77BF0450BFF}" destId="{A9F942BF-A67B-4649-852D-DED60D2E12BA}" srcOrd="21" destOrd="0" presId="urn:microsoft.com/office/officeart/2005/8/layout/vList6"/>
    <dgm:cxn modelId="{6B5EAC03-6200-417F-AFFE-A1D31B1972A8}" type="presParOf" srcId="{83B59D01-BB9F-486A-B57F-D77BF0450BFF}" destId="{57E592DC-4B07-4C74-B519-48DFE7A15098}" srcOrd="22" destOrd="0" presId="urn:microsoft.com/office/officeart/2005/8/layout/vList6"/>
    <dgm:cxn modelId="{D109E1F2-677A-4CA1-A80D-FB38A41CA6B1}" type="presParOf" srcId="{57E592DC-4B07-4C74-B519-48DFE7A15098}" destId="{B1D327CB-72F5-46F9-85D6-5AEE19B0B138}" srcOrd="0" destOrd="0" presId="urn:microsoft.com/office/officeart/2005/8/layout/vList6"/>
    <dgm:cxn modelId="{3D352F2E-C534-4D58-8D22-D3FAAA1589C5}" type="presParOf" srcId="{57E592DC-4B07-4C74-B519-48DFE7A15098}" destId="{2D3BAB7D-A529-4FDA-8EA7-68F1302BFED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737A0-1774-4D56-AACF-14E1D845E97E}">
      <dsp:nvSpPr>
        <dsp:cNvPr id="0" name=""/>
        <dsp:cNvSpPr/>
      </dsp:nvSpPr>
      <dsp:spPr>
        <a:xfrm>
          <a:off x="0" y="416188"/>
          <a:ext cx="778674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B3C4FF-2D82-4B4F-9A7C-375318FA7E61}">
      <dsp:nvSpPr>
        <dsp:cNvPr id="0" name=""/>
        <dsp:cNvSpPr/>
      </dsp:nvSpPr>
      <dsp:spPr>
        <a:xfrm>
          <a:off x="357189" y="52560"/>
          <a:ext cx="5450718" cy="6494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24" tIns="0" rIns="206024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Black" pitchFamily="34" charset="0"/>
            </a:rPr>
            <a:t>Промышленность</a:t>
          </a:r>
          <a:endParaRPr lang="ru-RU" sz="2000" b="1" kern="1200" dirty="0">
            <a:latin typeface="Arial Black" pitchFamily="34" charset="0"/>
          </a:endParaRPr>
        </a:p>
      </dsp:txBody>
      <dsp:txXfrm>
        <a:off x="388892" y="84263"/>
        <a:ext cx="5387312" cy="586034"/>
      </dsp:txXfrm>
    </dsp:sp>
    <dsp:sp modelId="{489DAF8E-F0C3-47A9-9AB1-9270DD50E621}">
      <dsp:nvSpPr>
        <dsp:cNvPr id="0" name=""/>
        <dsp:cNvSpPr/>
      </dsp:nvSpPr>
      <dsp:spPr>
        <a:xfrm>
          <a:off x="0" y="1414108"/>
          <a:ext cx="778674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E41243-E301-4660-9F94-D06F79B827E7}">
      <dsp:nvSpPr>
        <dsp:cNvPr id="0" name=""/>
        <dsp:cNvSpPr/>
      </dsp:nvSpPr>
      <dsp:spPr>
        <a:xfrm>
          <a:off x="389337" y="1089388"/>
          <a:ext cx="5450718" cy="6494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24" tIns="0" rIns="206024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Black" pitchFamily="34" charset="0"/>
            </a:rPr>
            <a:t>Сельское хозяйство</a:t>
          </a:r>
          <a:endParaRPr lang="ru-RU" sz="2000" b="1" kern="1200" dirty="0">
            <a:latin typeface="Arial Black" pitchFamily="34" charset="0"/>
          </a:endParaRPr>
        </a:p>
      </dsp:txBody>
      <dsp:txXfrm>
        <a:off x="421040" y="1121091"/>
        <a:ext cx="5387312" cy="586034"/>
      </dsp:txXfrm>
    </dsp:sp>
    <dsp:sp modelId="{9C4AF859-C0A5-4EBB-B8AA-1801D5D882CD}">
      <dsp:nvSpPr>
        <dsp:cNvPr id="0" name=""/>
        <dsp:cNvSpPr/>
      </dsp:nvSpPr>
      <dsp:spPr>
        <a:xfrm>
          <a:off x="0" y="2412028"/>
          <a:ext cx="778674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C3390C-CC00-4AE2-9FA0-477DB3B837B1}">
      <dsp:nvSpPr>
        <dsp:cNvPr id="0" name=""/>
        <dsp:cNvSpPr/>
      </dsp:nvSpPr>
      <dsp:spPr>
        <a:xfrm>
          <a:off x="389337" y="2087308"/>
          <a:ext cx="5450718" cy="649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24" tIns="0" rIns="206024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Black" pitchFamily="34" charset="0"/>
            </a:rPr>
            <a:t>Санаторно-курортная база, туризм</a:t>
          </a:r>
          <a:endParaRPr lang="ru-RU" sz="2000" b="1" kern="1200" dirty="0">
            <a:latin typeface="Arial Black" pitchFamily="34" charset="0"/>
          </a:endParaRPr>
        </a:p>
      </dsp:txBody>
      <dsp:txXfrm>
        <a:off x="421040" y="2119011"/>
        <a:ext cx="5387312" cy="586034"/>
      </dsp:txXfrm>
    </dsp:sp>
    <dsp:sp modelId="{82D34729-EEC6-4B2A-87EB-9182A74EB79D}">
      <dsp:nvSpPr>
        <dsp:cNvPr id="0" name=""/>
        <dsp:cNvSpPr/>
      </dsp:nvSpPr>
      <dsp:spPr>
        <a:xfrm>
          <a:off x="0" y="3854724"/>
          <a:ext cx="778674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2FD297-D3ED-4F1B-8E8D-6473B84572B4}">
      <dsp:nvSpPr>
        <dsp:cNvPr id="0" name=""/>
        <dsp:cNvSpPr/>
      </dsp:nvSpPr>
      <dsp:spPr>
        <a:xfrm>
          <a:off x="389337" y="3085228"/>
          <a:ext cx="5450718" cy="1094215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24" tIns="0" rIns="206024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Black" pitchFamily="34" charset="0"/>
            </a:rPr>
            <a:t>Развитие малого и среднего предпринимательства</a:t>
          </a:r>
          <a:endParaRPr lang="ru-RU" sz="2000" b="1" kern="1200" dirty="0">
            <a:latin typeface="Arial Black" pitchFamily="34" charset="0"/>
          </a:endParaRPr>
        </a:p>
      </dsp:txBody>
      <dsp:txXfrm>
        <a:off x="442752" y="3138643"/>
        <a:ext cx="5343888" cy="987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2F051B-7823-49DF-AEDD-92D0EB96F0A6}">
      <dsp:nvSpPr>
        <dsp:cNvPr id="0" name=""/>
        <dsp:cNvSpPr/>
      </dsp:nvSpPr>
      <dsp:spPr>
        <a:xfrm>
          <a:off x="428615" y="0"/>
          <a:ext cx="3540812" cy="4857784"/>
        </a:xfrm>
        <a:prstGeom prst="triangl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5925F-45D0-4238-8C55-8F869E9C20A2}">
      <dsp:nvSpPr>
        <dsp:cNvPr id="0" name=""/>
        <dsp:cNvSpPr/>
      </dsp:nvSpPr>
      <dsp:spPr>
        <a:xfrm>
          <a:off x="1737724" y="474054"/>
          <a:ext cx="2301527" cy="8633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Georgia" pitchFamily="18" charset="0"/>
            </a:rPr>
            <a:t>Расположена вблизи с р.п.Новоспасское; </a:t>
          </a:r>
          <a:endParaRPr lang="ru-RU" sz="1500" kern="1200" dirty="0"/>
        </a:p>
      </dsp:txBody>
      <dsp:txXfrm>
        <a:off x="1779871" y="516201"/>
        <a:ext cx="2217233" cy="779101"/>
      </dsp:txXfrm>
    </dsp:sp>
    <dsp:sp modelId="{339D171D-55AE-4605-9CA2-A247D3E3A6C1}">
      <dsp:nvSpPr>
        <dsp:cNvPr id="0" name=""/>
        <dsp:cNvSpPr/>
      </dsp:nvSpPr>
      <dsp:spPr>
        <a:xfrm>
          <a:off x="1770406" y="1457572"/>
          <a:ext cx="2301527" cy="8633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-122874"/>
              <a:satOff val="2765"/>
              <a:lumOff val="1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Расположена в 500 м. от федеральной трассы М-5 «Урал» и магистральной железной дороги.</a:t>
          </a:r>
          <a:endParaRPr lang="ru-RU" sz="1400" kern="1200" dirty="0"/>
        </a:p>
      </dsp:txBody>
      <dsp:txXfrm>
        <a:off x="1812553" y="1499719"/>
        <a:ext cx="2217233" cy="779101"/>
      </dsp:txXfrm>
    </dsp:sp>
    <dsp:sp modelId="{BB608595-3633-45F0-9F05-67A7497812A9}">
      <dsp:nvSpPr>
        <dsp:cNvPr id="0" name=""/>
        <dsp:cNvSpPr/>
      </dsp:nvSpPr>
      <dsp:spPr>
        <a:xfrm>
          <a:off x="1770406" y="2428891"/>
          <a:ext cx="2301527" cy="8633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-245748"/>
              <a:satOff val="5530"/>
              <a:lumOff val="396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Georgia" pitchFamily="18" charset="0"/>
            </a:rPr>
            <a:t>имеется зарезервированная водяная скважина;</a:t>
          </a:r>
          <a:endParaRPr lang="ru-RU" sz="1500" kern="1200" dirty="0"/>
        </a:p>
      </dsp:txBody>
      <dsp:txXfrm>
        <a:off x="1812553" y="2471038"/>
        <a:ext cx="2217233" cy="779101"/>
      </dsp:txXfrm>
    </dsp:sp>
    <dsp:sp modelId="{4FFC89B9-A775-4893-8B21-BFA13A228DB9}">
      <dsp:nvSpPr>
        <dsp:cNvPr id="0" name=""/>
        <dsp:cNvSpPr/>
      </dsp:nvSpPr>
      <dsp:spPr>
        <a:xfrm>
          <a:off x="1770406" y="3400211"/>
          <a:ext cx="2301527" cy="8633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-122874"/>
              <a:satOff val="2765"/>
              <a:lumOff val="19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Georgia" pitchFamily="18" charset="0"/>
            </a:rPr>
            <a:t>имеется техническая возможность присоединения  к объектам </a:t>
          </a:r>
          <a:r>
            <a:rPr lang="ru-RU" sz="1400" kern="1200" dirty="0" err="1" smtClean="0">
              <a:latin typeface="Georgia" pitchFamily="18" charset="0"/>
            </a:rPr>
            <a:t>газо-электроснабжения</a:t>
          </a:r>
          <a:endParaRPr lang="ru-RU" sz="1400" kern="1200" dirty="0"/>
        </a:p>
      </dsp:txBody>
      <dsp:txXfrm>
        <a:off x="1812553" y="3442358"/>
        <a:ext cx="2217233" cy="7791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1C2D1-B7CE-4041-AC7E-4FEB6C49F0FD}">
      <dsp:nvSpPr>
        <dsp:cNvPr id="0" name=""/>
        <dsp:cNvSpPr/>
      </dsp:nvSpPr>
      <dsp:spPr>
        <a:xfrm>
          <a:off x="0" y="0"/>
          <a:ext cx="5929121" cy="642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Инвестиционные площадки</a:t>
          </a:r>
          <a:endParaRPr lang="ru-RU" sz="2900" kern="1200" dirty="0"/>
        </a:p>
      </dsp:txBody>
      <dsp:txXfrm>
        <a:off x="18830" y="18830"/>
        <a:ext cx="5891461" cy="6052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FD770-9770-4204-820A-07F0D0682257}">
      <dsp:nvSpPr>
        <dsp:cNvPr id="0" name=""/>
        <dsp:cNvSpPr/>
      </dsp:nvSpPr>
      <dsp:spPr>
        <a:xfrm rot="16200000">
          <a:off x="-1702447" y="1702447"/>
          <a:ext cx="5286412" cy="1881516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chemeClr val="tx1"/>
              </a:solidFill>
              <a:latin typeface="+mn-lt"/>
            </a:rPr>
            <a:t>Радоно-лечебные</a:t>
          </a:r>
          <a:r>
            <a:rPr lang="ru-RU" sz="1800" b="1" kern="1200" dirty="0" smtClean="0">
              <a:solidFill>
                <a:schemeClr val="tx1"/>
              </a:solidFill>
              <a:latin typeface="+mn-lt"/>
            </a:rPr>
            <a:t> процедуры</a:t>
          </a:r>
          <a:endParaRPr lang="ru-RU" sz="1800" b="1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+mn-lt"/>
            </a:rPr>
            <a:t>Водные радоновые ванны</a:t>
          </a:r>
          <a:endParaRPr lang="ru-RU" sz="1800" b="1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+mn-lt"/>
            </a:rPr>
            <a:t>Орошение радоновой водой</a:t>
          </a:r>
          <a:endParaRPr lang="ru-RU" sz="1800" b="1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+mn-lt"/>
            </a:rPr>
            <a:t>Подводный массаж и вытяжение</a:t>
          </a:r>
          <a:endParaRPr lang="ru-RU" sz="1800" b="1" kern="1200" dirty="0">
            <a:solidFill>
              <a:schemeClr val="tx1"/>
            </a:solidFill>
            <a:latin typeface="+mn-lt"/>
          </a:endParaRPr>
        </a:p>
      </dsp:txBody>
      <dsp:txXfrm rot="5400000">
        <a:off x="1" y="1057281"/>
        <a:ext cx="1881516" cy="3171848"/>
      </dsp:txXfrm>
    </dsp:sp>
    <dsp:sp modelId="{ADA1C86C-BBE9-4D1B-B8EF-908145641B35}">
      <dsp:nvSpPr>
        <dsp:cNvPr id="0" name=""/>
        <dsp:cNvSpPr/>
      </dsp:nvSpPr>
      <dsp:spPr>
        <a:xfrm rot="16200000">
          <a:off x="443243" y="1702447"/>
          <a:ext cx="5286412" cy="1881516"/>
        </a:xfrm>
        <a:prstGeom prst="flowChartManualOperation">
          <a:avLst/>
        </a:prstGeom>
        <a:solidFill>
          <a:srgbClr val="00B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FF00"/>
              </a:solidFill>
              <a:latin typeface="+mn-lt"/>
            </a:rPr>
            <a:t>Физиотерапевтические процедуры</a:t>
          </a:r>
          <a:endParaRPr lang="ru-RU" sz="1600" b="1" kern="1200" dirty="0">
            <a:solidFill>
              <a:srgbClr val="FFFF00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FFFF00"/>
              </a:solidFill>
            </a:rPr>
            <a:t>Лечебная </a:t>
          </a:r>
          <a:r>
            <a:rPr lang="ru-RU" sz="1800" b="1" kern="1200" dirty="0" err="1" smtClean="0">
              <a:solidFill>
                <a:srgbClr val="FFFF00"/>
              </a:solidFill>
            </a:rPr>
            <a:t>физкульту-ра</a:t>
          </a:r>
          <a:endParaRPr lang="ru-RU" sz="1800" b="1" kern="1200" dirty="0">
            <a:solidFill>
              <a:srgbClr val="FFFF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FFFF00"/>
              </a:solidFill>
            </a:rPr>
            <a:t>Массаж</a:t>
          </a:r>
          <a:endParaRPr lang="ru-RU" sz="1800" b="1" kern="1200" dirty="0">
            <a:solidFill>
              <a:srgbClr val="FFFF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FFFF00"/>
              </a:solidFill>
            </a:rPr>
            <a:t>Иглоукалывание</a:t>
          </a:r>
          <a:endParaRPr lang="ru-RU" sz="1800" b="1" kern="1200" dirty="0">
            <a:solidFill>
              <a:srgbClr val="FFFF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FFFF00"/>
              </a:solidFill>
            </a:rPr>
            <a:t>Ультразвуковая, световая, </a:t>
          </a:r>
          <a:r>
            <a:rPr lang="ru-RU" sz="1700" b="1" kern="1200" dirty="0" smtClean="0">
              <a:solidFill>
                <a:srgbClr val="FFFF00"/>
              </a:solidFill>
            </a:rPr>
            <a:t>микроволновая терапия</a:t>
          </a:r>
          <a:endParaRPr lang="ru-RU" sz="1700" b="1" kern="1200" dirty="0">
            <a:solidFill>
              <a:srgbClr val="FFFF00"/>
            </a:solidFill>
          </a:endParaRPr>
        </a:p>
      </dsp:txBody>
      <dsp:txXfrm rot="5400000">
        <a:off x="2145691" y="1057281"/>
        <a:ext cx="1881516" cy="3171848"/>
      </dsp:txXfrm>
    </dsp:sp>
    <dsp:sp modelId="{6AA93CFF-9F0D-4CC5-8C2D-80EF428C4182}">
      <dsp:nvSpPr>
        <dsp:cNvPr id="0" name=""/>
        <dsp:cNvSpPr/>
      </dsp:nvSpPr>
      <dsp:spPr>
        <a:xfrm rot="16200000">
          <a:off x="2462942" y="1558577"/>
          <a:ext cx="5286412" cy="2169256"/>
        </a:xfrm>
        <a:prstGeom prst="flowChartManualOperation">
          <a:avLst/>
        </a:prstGeom>
        <a:solidFill>
          <a:srgbClr val="C0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Грязелечебные процедуры</a:t>
          </a:r>
          <a:endParaRPr lang="ru-RU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bg1"/>
              </a:solidFill>
            </a:rPr>
            <a:t>Общие грязевые ванны</a:t>
          </a:r>
          <a:endParaRPr lang="ru-RU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bg1"/>
              </a:solidFill>
            </a:rPr>
            <a:t>Местные ванны</a:t>
          </a:r>
          <a:endParaRPr lang="ru-RU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chemeClr val="bg1"/>
              </a:solidFill>
            </a:rPr>
            <a:t>Электро-грязи</a:t>
          </a:r>
          <a:endParaRPr lang="ru-RU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Грязевые аппликации</a:t>
          </a:r>
          <a:endParaRPr lang="ru-RU" sz="1800" b="1" kern="1200" dirty="0"/>
        </a:p>
      </dsp:txBody>
      <dsp:txXfrm rot="5400000">
        <a:off x="4021520" y="1057281"/>
        <a:ext cx="2169256" cy="3171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E91F2-B352-4998-8C8F-FAD090E71EBD}">
      <dsp:nvSpPr>
        <dsp:cNvPr id="0" name=""/>
        <dsp:cNvSpPr/>
      </dsp:nvSpPr>
      <dsp:spPr>
        <a:xfrm>
          <a:off x="4242908" y="1313"/>
          <a:ext cx="4614280" cy="43562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Концентрация </a:t>
          </a:r>
          <a:r>
            <a:rPr lang="ru-RU" sz="2200" kern="1200" dirty="0" err="1" smtClean="0"/>
            <a:t>радона,нКи</a:t>
          </a:r>
          <a:r>
            <a:rPr lang="ru-RU" sz="2200" kern="1200" dirty="0" smtClean="0"/>
            <a:t>/дм</a:t>
          </a:r>
          <a:r>
            <a:rPr lang="ru-RU" sz="2200" kern="1200" baseline="30000" dirty="0" smtClean="0"/>
            <a:t>3</a:t>
          </a:r>
          <a:endParaRPr lang="ru-RU" sz="2200" kern="1200" dirty="0"/>
        </a:p>
      </dsp:txBody>
      <dsp:txXfrm>
        <a:off x="4242908" y="55766"/>
        <a:ext cx="4450922" cy="326716"/>
      </dsp:txXfrm>
    </dsp:sp>
    <dsp:sp modelId="{24DD1F46-32B3-42F7-A3B6-A5257337F507}">
      <dsp:nvSpPr>
        <dsp:cNvPr id="0" name=""/>
        <dsp:cNvSpPr/>
      </dsp:nvSpPr>
      <dsp:spPr>
        <a:xfrm>
          <a:off x="1122" y="9895"/>
          <a:ext cx="4241785" cy="418458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tx1"/>
              </a:solidFill>
              <a:latin typeface="Times New Roman"/>
              <a:ea typeface="Times New Roman"/>
            </a:rPr>
            <a:t>Месторождение</a:t>
          </a:r>
        </a:p>
      </dsp:txBody>
      <dsp:txXfrm>
        <a:off x="21549" y="30322"/>
        <a:ext cx="4200931" cy="377604"/>
      </dsp:txXfrm>
    </dsp:sp>
    <dsp:sp modelId="{FFF8D592-86AC-4B2B-98B7-5F2ACFEF0BE0}">
      <dsp:nvSpPr>
        <dsp:cNvPr id="0" name=""/>
        <dsp:cNvSpPr/>
      </dsp:nvSpPr>
      <dsp:spPr>
        <a:xfrm>
          <a:off x="4286268" y="428628"/>
          <a:ext cx="4567981" cy="5606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354570"/>
            <a:satOff val="-2488"/>
            <a:lumOff val="-15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4570"/>
              <a:satOff val="-2488"/>
              <a:lumOff val="-1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>
              <a:latin typeface="Times New Roman"/>
              <a:ea typeface="Times New Roman"/>
            </a:rPr>
            <a:t>59</a:t>
          </a:r>
        </a:p>
        <a:p>
          <a:pPr marL="285750" lvl="1" indent="0" defTabSz="2000250">
            <a:spcBef>
              <a:spcPct val="0"/>
            </a:spcBef>
            <a:buChar char="••"/>
          </a:pPr>
          <a:endParaRPr lang="ru-RU" sz="1800" kern="1200" dirty="0"/>
        </a:p>
      </dsp:txBody>
      <dsp:txXfrm>
        <a:off x="4286268" y="498705"/>
        <a:ext cx="4357750" cy="420463"/>
      </dsp:txXfrm>
    </dsp:sp>
    <dsp:sp modelId="{FC9545A2-9C93-430A-86EC-5C33A2B99F95}">
      <dsp:nvSpPr>
        <dsp:cNvPr id="0" name=""/>
        <dsp:cNvSpPr/>
      </dsp:nvSpPr>
      <dsp:spPr>
        <a:xfrm>
          <a:off x="0" y="433405"/>
          <a:ext cx="4289654" cy="571952"/>
        </a:xfrm>
        <a:prstGeom prst="roundRect">
          <a:avLst/>
        </a:prstGeom>
        <a:solidFill>
          <a:schemeClr val="accent3">
            <a:hueOff val="420501"/>
            <a:satOff val="-2254"/>
            <a:lumOff val="-3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err="1" smtClean="0">
              <a:solidFill>
                <a:schemeClr val="tx1"/>
              </a:solidFill>
              <a:latin typeface="Times New Roman"/>
              <a:ea typeface="Times New Roman"/>
            </a:rPr>
            <a:t>Барбанштейн</a:t>
          </a:r>
          <a:r>
            <a:rPr lang="ru-RU" sz="1800" kern="1200" dirty="0" smtClean="0">
              <a:solidFill>
                <a:schemeClr val="tx1"/>
              </a:solidFill>
              <a:latin typeface="Times New Roman"/>
              <a:ea typeface="Times New Roman"/>
            </a:rPr>
            <a:t> (Австрия)</a:t>
          </a:r>
        </a:p>
      </dsp:txBody>
      <dsp:txXfrm>
        <a:off x="27920" y="461325"/>
        <a:ext cx="4233814" cy="516112"/>
      </dsp:txXfrm>
    </dsp:sp>
    <dsp:sp modelId="{66AB480B-17F8-410A-A606-531CF3303965}">
      <dsp:nvSpPr>
        <dsp:cNvPr id="0" name=""/>
        <dsp:cNvSpPr/>
      </dsp:nvSpPr>
      <dsp:spPr>
        <a:xfrm>
          <a:off x="4285172" y="1000132"/>
          <a:ext cx="4573139" cy="2924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709141"/>
            <a:satOff val="-4975"/>
            <a:lumOff val="-30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09141"/>
              <a:satOff val="-4975"/>
              <a:lumOff val="-3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>
              <a:latin typeface="Times New Roman"/>
              <a:ea typeface="Times New Roman"/>
            </a:rPr>
            <a:t>21</a:t>
          </a:r>
        </a:p>
        <a:p>
          <a:pPr marL="285750" lvl="1" indent="0" defTabSz="1377950">
            <a:spcBef>
              <a:spcPct val="0"/>
            </a:spcBef>
            <a:buChar char="••"/>
          </a:pPr>
          <a:endParaRPr lang="ru-RU" sz="1800" kern="1200" dirty="0"/>
        </a:p>
      </dsp:txBody>
      <dsp:txXfrm>
        <a:off x="4285172" y="1036692"/>
        <a:ext cx="4463458" cy="219362"/>
      </dsp:txXfrm>
    </dsp:sp>
    <dsp:sp modelId="{4F409674-E2EE-4F98-A8FB-CBCDE55FB5C9}">
      <dsp:nvSpPr>
        <dsp:cNvPr id="0" name=""/>
        <dsp:cNvSpPr/>
      </dsp:nvSpPr>
      <dsp:spPr>
        <a:xfrm>
          <a:off x="0" y="990271"/>
          <a:ext cx="4283535" cy="403223"/>
        </a:xfrm>
        <a:prstGeom prst="roundRect">
          <a:avLst/>
        </a:prstGeom>
        <a:solidFill>
          <a:schemeClr val="accent3">
            <a:hueOff val="841003"/>
            <a:satOff val="-4508"/>
            <a:lumOff val="-6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85750" marR="0" lvl="0" indent="0" algn="ctr" defTabSz="20002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chemeClr val="tx1"/>
              </a:solidFill>
              <a:latin typeface="Times New Roman"/>
              <a:ea typeface="Times New Roman"/>
            </a:rPr>
            <a:t>Баден-Баден (Германия)</a:t>
          </a:r>
        </a:p>
      </dsp:txBody>
      <dsp:txXfrm>
        <a:off x="19684" y="1009955"/>
        <a:ext cx="4244167" cy="363855"/>
      </dsp:txXfrm>
    </dsp:sp>
    <dsp:sp modelId="{67571CEF-B473-437D-8076-7AFA15A4A88C}">
      <dsp:nvSpPr>
        <dsp:cNvPr id="0" name=""/>
        <dsp:cNvSpPr/>
      </dsp:nvSpPr>
      <dsp:spPr>
        <a:xfrm>
          <a:off x="4285144" y="1704475"/>
          <a:ext cx="4572757" cy="826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063711"/>
            <a:satOff val="-7463"/>
            <a:lumOff val="-45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63711"/>
              <a:satOff val="-7463"/>
              <a:lumOff val="-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D9C03-D3C6-4203-9A6B-4C0AE55FDBC2}">
      <dsp:nvSpPr>
        <dsp:cNvPr id="0" name=""/>
        <dsp:cNvSpPr/>
      </dsp:nvSpPr>
      <dsp:spPr>
        <a:xfrm>
          <a:off x="0" y="1371169"/>
          <a:ext cx="4284734" cy="617765"/>
        </a:xfrm>
        <a:prstGeom prst="roundRect">
          <a:avLst/>
        </a:prstGeom>
        <a:solidFill>
          <a:schemeClr val="accent3">
            <a:hueOff val="1261504"/>
            <a:satOff val="-6763"/>
            <a:lumOff val="-9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600" dirty="0" smtClean="0">
              <a:solidFill>
                <a:schemeClr val="tx1"/>
              </a:solidFill>
              <a:latin typeface="Times New Roman"/>
            </a:rPr>
            <a:t>Российская Федерация</a:t>
          </a:r>
          <a:endParaRPr lang="ru-RU" sz="2800" b="1" dirty="0">
            <a:solidFill>
              <a:schemeClr val="tx1"/>
            </a:solidFill>
          </a:endParaRPr>
        </a:p>
      </dsp:txBody>
      <dsp:txXfrm>
        <a:off x="30157" y="1401326"/>
        <a:ext cx="4224420" cy="557451"/>
      </dsp:txXfrm>
    </dsp:sp>
    <dsp:sp modelId="{A2257F1C-E40C-4E43-8AC7-EF9B87C1028D}">
      <dsp:nvSpPr>
        <dsp:cNvPr id="0" name=""/>
        <dsp:cNvSpPr/>
      </dsp:nvSpPr>
      <dsp:spPr>
        <a:xfrm>
          <a:off x="4283940" y="2106199"/>
          <a:ext cx="4572757" cy="100816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50000"/>
            <a:alpha val="90000"/>
          </a:schemeClr>
        </a:solidFill>
        <a:ln w="25400" cap="flat" cmpd="sng" algn="ctr">
          <a:solidFill>
            <a:schemeClr val="accent3">
              <a:tint val="40000"/>
              <a:alpha val="90000"/>
              <a:hueOff val="1418282"/>
              <a:satOff val="-9950"/>
              <a:lumOff val="-6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FFFF00"/>
              </a:solidFill>
            </a:rPr>
            <a:t>18-113</a:t>
          </a:r>
          <a:endParaRPr lang="ru-RU" sz="3200" b="1" kern="1200" dirty="0">
            <a:solidFill>
              <a:srgbClr val="FFFF00"/>
            </a:solidFill>
          </a:endParaRPr>
        </a:p>
      </dsp:txBody>
      <dsp:txXfrm>
        <a:off x="4283940" y="2232220"/>
        <a:ext cx="4194694" cy="756125"/>
      </dsp:txXfrm>
    </dsp:sp>
    <dsp:sp modelId="{2E5EA7B1-6461-43E9-8087-26C04C66BFB8}">
      <dsp:nvSpPr>
        <dsp:cNvPr id="0" name=""/>
        <dsp:cNvSpPr/>
      </dsp:nvSpPr>
      <dsp:spPr>
        <a:xfrm>
          <a:off x="0" y="2012005"/>
          <a:ext cx="4283850" cy="1044102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none" kern="1600" dirty="0" err="1" smtClean="0">
              <a:solidFill>
                <a:srgbClr val="FFFF00"/>
              </a:solidFill>
              <a:latin typeface="+mn-lt"/>
            </a:rPr>
            <a:t>Марьевское</a:t>
          </a:r>
          <a:r>
            <a:rPr lang="ru-RU" sz="2000" b="1" i="0" u="none" kern="1600" dirty="0" smtClean="0">
              <a:solidFill>
                <a:srgbClr val="FFFF00"/>
              </a:solidFill>
              <a:latin typeface="+mn-lt"/>
            </a:rPr>
            <a:t> месторождение радоновых вод «Банкет» Ульяновская область</a:t>
          </a:r>
        </a:p>
      </dsp:txBody>
      <dsp:txXfrm>
        <a:off x="50969" y="2062974"/>
        <a:ext cx="4181912" cy="942164"/>
      </dsp:txXfrm>
    </dsp:sp>
    <dsp:sp modelId="{FE6BE9AF-0355-4FE0-8E09-F22E3D9FAD7B}">
      <dsp:nvSpPr>
        <dsp:cNvPr id="0" name=""/>
        <dsp:cNvSpPr/>
      </dsp:nvSpPr>
      <dsp:spPr>
        <a:xfrm>
          <a:off x="4289992" y="3118321"/>
          <a:ext cx="4567981" cy="3938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772852"/>
            <a:satOff val="-12438"/>
            <a:lumOff val="-75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772852"/>
              <a:satOff val="-12438"/>
              <a:lumOff val="-7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latin typeface="Times New Roman"/>
              <a:ea typeface="Times New Roman"/>
            </a:rPr>
            <a:t>17 – 289</a:t>
          </a:r>
        </a:p>
        <a:p>
          <a:pPr lvl="1">
            <a:spcBef>
              <a:spcPct val="0"/>
            </a:spcBef>
            <a:buChar char="••"/>
          </a:pPr>
          <a:endParaRPr lang="ru-RU" sz="1800" b="1" kern="1200" dirty="0">
            <a:solidFill>
              <a:schemeClr val="tx1"/>
            </a:solidFill>
          </a:endParaRPr>
        </a:p>
      </dsp:txBody>
      <dsp:txXfrm>
        <a:off x="4289992" y="3167555"/>
        <a:ext cx="4420279" cy="295405"/>
      </dsp:txXfrm>
    </dsp:sp>
    <dsp:sp modelId="{64B18EDB-38B1-4374-A659-FA2D064AFA35}">
      <dsp:nvSpPr>
        <dsp:cNvPr id="0" name=""/>
        <dsp:cNvSpPr/>
      </dsp:nvSpPr>
      <dsp:spPr>
        <a:xfrm>
          <a:off x="0" y="3008862"/>
          <a:ext cx="4289654" cy="399951"/>
        </a:xfrm>
        <a:prstGeom prst="roundRect">
          <a:avLst/>
        </a:prstGeom>
        <a:solidFill>
          <a:schemeClr val="accent3">
            <a:hueOff val="2102507"/>
            <a:satOff val="-11271"/>
            <a:lumOff val="-15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marR="0" lvl="0" indent="0" algn="ctr" defTabSz="10668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latin typeface="Times New Roman"/>
              <a:ea typeface="Times New Roman"/>
            </a:rPr>
            <a:t>Пятигорск, Ставропольский край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9524" y="3028386"/>
        <a:ext cx="4250606" cy="360903"/>
      </dsp:txXfrm>
    </dsp:sp>
    <dsp:sp modelId="{966BD475-7BD8-4654-BEB4-C3D7A9FF3331}">
      <dsp:nvSpPr>
        <dsp:cNvPr id="0" name=""/>
        <dsp:cNvSpPr/>
      </dsp:nvSpPr>
      <dsp:spPr>
        <a:xfrm>
          <a:off x="4289992" y="3523494"/>
          <a:ext cx="4567981" cy="3938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127423"/>
            <a:satOff val="-14925"/>
            <a:lumOff val="-90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127423"/>
              <a:satOff val="-14925"/>
              <a:lumOff val="-9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latin typeface="Times New Roman"/>
              <a:ea typeface="Times New Roman"/>
            </a:rPr>
            <a:t>18 – 22</a:t>
          </a:r>
        </a:p>
        <a:p>
          <a:pPr lvl="1">
            <a:spcBef>
              <a:spcPct val="0"/>
            </a:spcBef>
            <a:buChar char="••"/>
          </a:pPr>
          <a:endParaRPr lang="ru-RU" sz="1800" b="1" kern="1200" dirty="0">
            <a:solidFill>
              <a:schemeClr val="tx1"/>
            </a:solidFill>
          </a:endParaRPr>
        </a:p>
      </dsp:txBody>
      <dsp:txXfrm>
        <a:off x="4289992" y="3572728"/>
        <a:ext cx="4420279" cy="295405"/>
      </dsp:txXfrm>
    </dsp:sp>
    <dsp:sp modelId="{BAB6CF1C-1BD8-4ADC-96A8-580EF9F356ED}">
      <dsp:nvSpPr>
        <dsp:cNvPr id="0" name=""/>
        <dsp:cNvSpPr/>
      </dsp:nvSpPr>
      <dsp:spPr>
        <a:xfrm>
          <a:off x="0" y="3436086"/>
          <a:ext cx="4289654" cy="393873"/>
        </a:xfrm>
        <a:prstGeom prst="roundRect">
          <a:avLst/>
        </a:prstGeom>
        <a:solidFill>
          <a:schemeClr val="accent3">
            <a:hueOff val="2523009"/>
            <a:satOff val="-13525"/>
            <a:lumOff val="-18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marR="0" lvl="0" indent="0" algn="ctr" defTabSz="10668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err="1" smtClean="0">
              <a:solidFill>
                <a:schemeClr val="tx1"/>
              </a:solidFill>
              <a:latin typeface="Times New Roman"/>
              <a:ea typeface="Times New Roman"/>
            </a:rPr>
            <a:t>Липовка</a:t>
          </a:r>
          <a:r>
            <a:rPr lang="ru-RU" sz="1800" b="1" kern="1200" dirty="0" smtClean="0">
              <a:solidFill>
                <a:schemeClr val="tx1"/>
              </a:solidFill>
              <a:latin typeface="Times New Roman"/>
              <a:ea typeface="Times New Roman"/>
            </a:rPr>
            <a:t>, Екатеринбургская обл.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9227" y="3455313"/>
        <a:ext cx="4251200" cy="355419"/>
      </dsp:txXfrm>
    </dsp:sp>
    <dsp:sp modelId="{14510558-6B8A-4278-AEE4-94ADE0B1CACF}">
      <dsp:nvSpPr>
        <dsp:cNvPr id="0" name=""/>
        <dsp:cNvSpPr/>
      </dsp:nvSpPr>
      <dsp:spPr>
        <a:xfrm>
          <a:off x="4290330" y="3924005"/>
          <a:ext cx="4567981" cy="3938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481993"/>
            <a:satOff val="-17413"/>
            <a:lumOff val="-105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481993"/>
              <a:satOff val="-17413"/>
              <a:lumOff val="-10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</a:rPr>
            <a:t>26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290330" y="3973239"/>
        <a:ext cx="4420279" cy="295405"/>
      </dsp:txXfrm>
    </dsp:sp>
    <dsp:sp modelId="{123883EB-1FF0-4EB5-A156-08C60FE37392}">
      <dsp:nvSpPr>
        <dsp:cNvPr id="0" name=""/>
        <dsp:cNvSpPr/>
      </dsp:nvSpPr>
      <dsp:spPr>
        <a:xfrm>
          <a:off x="0" y="3863309"/>
          <a:ext cx="4289654" cy="393873"/>
        </a:xfrm>
        <a:prstGeom prst="roundRect">
          <a:avLst/>
        </a:prstGeom>
        <a:solidFill>
          <a:schemeClr val="accent3">
            <a:hueOff val="2943510"/>
            <a:satOff val="-15779"/>
            <a:lumOff val="-21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/>
              <a:ea typeface="Times New Roman"/>
            </a:rPr>
            <a:t>Усть-Кут, Иркутская </a:t>
          </a:r>
          <a:r>
            <a:rPr lang="ru-RU" sz="1800" b="1" kern="1200" dirty="0" err="1" smtClean="0">
              <a:solidFill>
                <a:schemeClr val="tx1"/>
              </a:solidFill>
              <a:latin typeface="Times New Roman"/>
              <a:ea typeface="Times New Roman"/>
            </a:rPr>
            <a:t>обл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9227" y="3882536"/>
        <a:ext cx="4251200" cy="355419"/>
      </dsp:txXfrm>
    </dsp:sp>
    <dsp:sp modelId="{0CF07CB1-98D5-4779-A848-3A477DA88C64}">
      <dsp:nvSpPr>
        <dsp:cNvPr id="0" name=""/>
        <dsp:cNvSpPr/>
      </dsp:nvSpPr>
      <dsp:spPr>
        <a:xfrm>
          <a:off x="4289992" y="4327763"/>
          <a:ext cx="4567981" cy="3938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836563"/>
            <a:satOff val="-19900"/>
            <a:lumOff val="-120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836563"/>
              <a:satOff val="-19900"/>
              <a:lumOff val="-1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latin typeface="Times New Roman"/>
              <a:ea typeface="Times New Roman"/>
            </a:rPr>
            <a:t>5,9 – 8,9</a:t>
          </a:r>
        </a:p>
        <a:p>
          <a:pPr marL="57150" lvl="1" indent="0" defTabSz="355600">
            <a:spcBef>
              <a:spcPct val="0"/>
            </a:spcBef>
            <a:buChar char="••"/>
          </a:pPr>
          <a:endParaRPr lang="ru-RU" sz="1800" b="1" kern="1200" dirty="0">
            <a:solidFill>
              <a:schemeClr val="tx1"/>
            </a:solidFill>
          </a:endParaRPr>
        </a:p>
      </dsp:txBody>
      <dsp:txXfrm>
        <a:off x="4289992" y="4376997"/>
        <a:ext cx="4420279" cy="295405"/>
      </dsp:txXfrm>
    </dsp:sp>
    <dsp:sp modelId="{DE893A43-D8FC-4984-93BF-86764B32A6AA}">
      <dsp:nvSpPr>
        <dsp:cNvPr id="0" name=""/>
        <dsp:cNvSpPr/>
      </dsp:nvSpPr>
      <dsp:spPr>
        <a:xfrm>
          <a:off x="0" y="4290533"/>
          <a:ext cx="4289654" cy="393873"/>
        </a:xfrm>
        <a:prstGeom prst="roundRect">
          <a:avLst/>
        </a:prstGeom>
        <a:solidFill>
          <a:schemeClr val="accent3">
            <a:hueOff val="3364011"/>
            <a:satOff val="-18033"/>
            <a:lumOff val="-24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28600" marR="0" lvl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err="1" smtClean="0">
              <a:solidFill>
                <a:schemeClr val="tx1"/>
              </a:solidFill>
              <a:latin typeface="Times New Roman"/>
              <a:ea typeface="Times New Roman"/>
            </a:rPr>
            <a:t>Ургучан</a:t>
          </a:r>
          <a:r>
            <a:rPr lang="ru-RU" sz="1800" b="1" kern="1200" dirty="0" smtClean="0">
              <a:solidFill>
                <a:schemeClr val="tx1"/>
              </a:solidFill>
              <a:latin typeface="Times New Roman"/>
              <a:ea typeface="Times New Roman"/>
            </a:rPr>
            <a:t>, Читинская </a:t>
          </a:r>
          <a:r>
            <a:rPr lang="ru-RU" sz="1800" b="1" kern="1200" dirty="0" err="1" smtClean="0">
              <a:solidFill>
                <a:schemeClr val="tx1"/>
              </a:solidFill>
              <a:latin typeface="Times New Roman"/>
              <a:ea typeface="Times New Roman"/>
            </a:rPr>
            <a:t>обл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9227" y="4309760"/>
        <a:ext cx="4251200" cy="355419"/>
      </dsp:txXfrm>
    </dsp:sp>
    <dsp:sp modelId="{C74BDEB0-3FA3-4E80-B57C-A64A7B1BFF3A}">
      <dsp:nvSpPr>
        <dsp:cNvPr id="0" name=""/>
        <dsp:cNvSpPr/>
      </dsp:nvSpPr>
      <dsp:spPr>
        <a:xfrm>
          <a:off x="4338571" y="4885532"/>
          <a:ext cx="4515662" cy="826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3191134"/>
            <a:satOff val="-22388"/>
            <a:lumOff val="-1352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191134"/>
              <a:satOff val="-22388"/>
              <a:lumOff val="-13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D8C526-D2F0-4EC6-8A0F-EB13316B46AC}">
      <dsp:nvSpPr>
        <dsp:cNvPr id="0" name=""/>
        <dsp:cNvSpPr/>
      </dsp:nvSpPr>
      <dsp:spPr>
        <a:xfrm>
          <a:off x="13" y="4717758"/>
          <a:ext cx="4334494" cy="393873"/>
        </a:xfrm>
        <a:prstGeom prst="roundRect">
          <a:avLst/>
        </a:prstGeom>
        <a:solidFill>
          <a:schemeClr val="accent3">
            <a:hueOff val="3784513"/>
            <a:satOff val="-20288"/>
            <a:lumOff val="-27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28600" marR="0" lvl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b="0" i="1" kern="1200" dirty="0" smtClean="0">
              <a:solidFill>
                <a:schemeClr val="tx1"/>
              </a:solidFill>
              <a:latin typeface="Times New Roman"/>
              <a:ea typeface="Times New Roman"/>
            </a:rPr>
            <a:t>Страны СНГ</a:t>
          </a:r>
          <a:endParaRPr lang="ru-RU" sz="1800" b="0" kern="1200" dirty="0">
            <a:solidFill>
              <a:schemeClr val="tx1"/>
            </a:solidFill>
          </a:endParaRPr>
        </a:p>
      </dsp:txBody>
      <dsp:txXfrm>
        <a:off x="19240" y="4736985"/>
        <a:ext cx="4296040" cy="355419"/>
      </dsp:txXfrm>
    </dsp:sp>
    <dsp:sp modelId="{77B06CB1-DCFE-48E0-85D3-C985C50FACF5}">
      <dsp:nvSpPr>
        <dsp:cNvPr id="0" name=""/>
        <dsp:cNvSpPr/>
      </dsp:nvSpPr>
      <dsp:spPr>
        <a:xfrm>
          <a:off x="4289992" y="5132031"/>
          <a:ext cx="4567981" cy="3938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3545704"/>
            <a:satOff val="-24875"/>
            <a:lumOff val="-1502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45704"/>
              <a:satOff val="-24875"/>
              <a:lumOff val="-1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tx1"/>
              </a:solidFill>
            </a:rPr>
            <a:t>9.7-96.2</a:t>
          </a:r>
        </a:p>
        <a:p>
          <a:pPr marL="57150" lvl="1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0" kern="1200" dirty="0">
            <a:solidFill>
              <a:schemeClr val="tx1"/>
            </a:solidFill>
          </a:endParaRPr>
        </a:p>
      </dsp:txBody>
      <dsp:txXfrm>
        <a:off x="4289992" y="5181265"/>
        <a:ext cx="4420279" cy="295405"/>
      </dsp:txXfrm>
    </dsp:sp>
    <dsp:sp modelId="{9F5B45A0-C9B5-41FA-9610-C29B9C0C3E6A}">
      <dsp:nvSpPr>
        <dsp:cNvPr id="0" name=""/>
        <dsp:cNvSpPr/>
      </dsp:nvSpPr>
      <dsp:spPr>
        <a:xfrm>
          <a:off x="337" y="5132031"/>
          <a:ext cx="4289654" cy="393873"/>
        </a:xfrm>
        <a:prstGeom prst="roundRect">
          <a:avLst/>
        </a:prstGeom>
        <a:solidFill>
          <a:schemeClr val="accent3">
            <a:hueOff val="4205014"/>
            <a:satOff val="-22542"/>
            <a:lumOff val="-3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28600" marR="0" lvl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b="0" kern="1200" dirty="0" smtClean="0">
              <a:solidFill>
                <a:schemeClr val="tx1"/>
              </a:solidFill>
              <a:latin typeface="Times New Roman"/>
              <a:ea typeface="Times New Roman"/>
            </a:rPr>
            <a:t>Ново-Хмельницкое, Украина</a:t>
          </a:r>
        </a:p>
      </dsp:txBody>
      <dsp:txXfrm>
        <a:off x="19564" y="5151258"/>
        <a:ext cx="4251200" cy="355419"/>
      </dsp:txXfrm>
    </dsp:sp>
    <dsp:sp modelId="{2D3BAB7D-A529-4FDA-8EA7-68F1302BFED9}">
      <dsp:nvSpPr>
        <dsp:cNvPr id="0" name=""/>
        <dsp:cNvSpPr/>
      </dsp:nvSpPr>
      <dsp:spPr>
        <a:xfrm>
          <a:off x="4191080" y="5535480"/>
          <a:ext cx="4567981" cy="3938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3900275"/>
            <a:satOff val="-27363"/>
            <a:lumOff val="-1652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900275"/>
              <a:satOff val="-27363"/>
              <a:lumOff val="-16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tx1"/>
              </a:solidFill>
              <a:latin typeface="Times New Roman"/>
              <a:ea typeface="Times New Roman"/>
            </a:rPr>
            <a:t>7,3 – 12</a:t>
          </a:r>
        </a:p>
        <a:p>
          <a:pPr lvl="1">
            <a:spcBef>
              <a:spcPct val="0"/>
            </a:spcBef>
            <a:buChar char="••"/>
          </a:pPr>
          <a:endParaRPr lang="ru-RU" sz="1800" b="0" kern="1200" dirty="0">
            <a:solidFill>
              <a:schemeClr val="tx1"/>
            </a:solidFill>
          </a:endParaRPr>
        </a:p>
      </dsp:txBody>
      <dsp:txXfrm>
        <a:off x="4191080" y="5584714"/>
        <a:ext cx="4420279" cy="295405"/>
      </dsp:txXfrm>
    </dsp:sp>
    <dsp:sp modelId="{B1D327CB-72F5-46F9-85D6-5AEE19B0B138}">
      <dsp:nvSpPr>
        <dsp:cNvPr id="0" name=""/>
        <dsp:cNvSpPr/>
      </dsp:nvSpPr>
      <dsp:spPr>
        <a:xfrm>
          <a:off x="337" y="5534166"/>
          <a:ext cx="4289654" cy="393873"/>
        </a:xfrm>
        <a:prstGeom prst="roundRect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28600" marR="0" lvl="0" indent="0" algn="ctr" defTabSz="10223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b="0" kern="1200" dirty="0" err="1" smtClean="0">
              <a:solidFill>
                <a:schemeClr val="tx1"/>
              </a:solidFill>
              <a:latin typeface="Times New Roman"/>
              <a:ea typeface="Times New Roman"/>
            </a:rPr>
            <a:t>Ак-Су</a:t>
          </a:r>
          <a:r>
            <a:rPr lang="ru-RU" sz="1800" b="0" kern="1200" dirty="0" smtClean="0">
              <a:solidFill>
                <a:schemeClr val="tx1"/>
              </a:solidFill>
              <a:latin typeface="Times New Roman"/>
              <a:ea typeface="Times New Roman"/>
            </a:rPr>
            <a:t>, Киргизия</a:t>
          </a:r>
        </a:p>
      </dsp:txBody>
      <dsp:txXfrm>
        <a:off x="19564" y="5553393"/>
        <a:ext cx="4251200" cy="355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D5391D-DBE0-4459-8EAE-CEEE34F4041F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58E2310-9DA7-49D3-9252-273A7278F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197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4F399-3292-4093-BAF7-E3CE7914BF77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D9F5-F494-4E03-8995-BCFD90C8F4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71DFE-0739-4F02-B7BA-A2DE779D6936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47198-6008-4EA7-9DE8-EBAD81135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9E99A-311F-4C32-9944-3B0153A69FE3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06DAF-13E2-47F2-A7EC-0A33236C9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87082-45B3-4D9A-98A0-0ABA8688FF5A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B69D2-4B20-43CE-B49A-1EA81AECF6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78848-E8AA-415E-AE40-E202D9FD3776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C237E-18B0-4E42-99B5-E4D1F092A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10622-D056-4486-981B-76079B2ED382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6F4A4-0D2D-4FCE-B201-5A3B5DC74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3EB54-6681-4C70-A9C8-2BC832D7AEC9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EEB81-FFC7-4FF9-AB38-DF4A2ACF0A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6294E-741B-4F8D-AD6D-F3DEE400E661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CCCAB-CEEE-4EDA-BC8B-8C6490488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D4523-8352-4587-B56B-6E91072B74E6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21A17-95AD-4A9D-8FB1-73804874B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E9484-5F4B-4F3A-8E23-29ADDB90C080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C2F90-458B-42C2-B5EA-566032837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E1B5-044F-429E-BB30-5D30E6C84480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9A15D-6B88-4E33-A22B-5CA5AAFDD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F4C910-26C7-4E9F-9A73-4001C8E39949}" type="datetimeFigureOut">
              <a:rPr lang="ru-RU"/>
              <a:pPr>
                <a:defRPr/>
              </a:pPr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7FC898-7456-4C72-A9EE-77B06B1F6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54" r:id="rId2"/>
    <p:sldLayoutId id="2147483763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4" r:id="rId9"/>
    <p:sldLayoutId id="2147483760" r:id="rId10"/>
    <p:sldLayoutId id="2147483761" r:id="rId11"/>
  </p:sldLayoutIdLst>
  <p:transition spd="slow" advClick="0">
    <p:cut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5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643314"/>
            <a:ext cx="9144000" cy="321468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5124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00826" y="357166"/>
            <a:ext cx="214314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429000"/>
            <a:ext cx="88582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Инвестиционная привлекательность  МО «Новоспасский район» Ульяновской области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4678" y="6072206"/>
            <a:ext cx="2255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Р.п. Новоспасское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2019 г.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79512" y="357167"/>
            <a:ext cx="6192688" cy="2783801"/>
            <a:chOff x="1007384" y="1"/>
            <a:chExt cx="3911554" cy="163967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07384" y="1"/>
              <a:ext cx="3911554" cy="16396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1007384" y="1"/>
              <a:ext cx="3911554" cy="1639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5025" tIns="133350" rIns="13335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6000" kern="1200" dirty="0" smtClean="0"/>
                <a:t>Новоспасский             район</a:t>
              </a:r>
              <a:endParaRPr lang="ru-RU" sz="6000" kern="1200" dirty="0"/>
            </a:p>
          </p:txBody>
        </p:sp>
      </p:grpSp>
    </p:spTree>
  </p:cSld>
  <p:clrMapOvr>
    <a:masterClrMapping/>
  </p:clrMapOvr>
  <p:transition spd="slow" advClick="0" advTm="5982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инфа на конкурс\объекты в нсп\DSC_0335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428860" y="928670"/>
            <a:ext cx="5031244" cy="4634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1\Рабочий стол\инфа на конкурс\объекты в нсп\DSC_0340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5286380" y="4071942"/>
            <a:ext cx="3714744" cy="248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715140" y="142852"/>
            <a:ext cx="2428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098" name="Picture 2" descr="C:\Documents and Settings\1\Рабочий стол\фотки для буклета\DSCN0286.jpg"/>
          <p:cNvPicPr>
            <a:picLocks noChangeAspect="1" noChangeArrowheads="1"/>
          </p:cNvPicPr>
          <p:nvPr/>
        </p:nvPicPr>
        <p:blipFill>
          <a:blip r:embed="rId4" cstate="print"/>
          <a:srcRect r="4651" b="13188"/>
          <a:stretch>
            <a:fillRect/>
          </a:stretch>
        </p:blipFill>
        <p:spPr bwMode="auto">
          <a:xfrm>
            <a:off x="209176" y="142853"/>
            <a:ext cx="3291254" cy="2247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2643158"/>
            <a:ext cx="3286116" cy="42148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Застройщик ООО «Удача»</a:t>
            </a:r>
          </a:p>
          <a:p>
            <a:r>
              <a:rPr lang="ru-RU" dirty="0" smtClean="0"/>
              <a:t>       В ноябре 2015 года состоялся ввод в эксплуатацию торгового центра ,в котором арендуют торговые площади известные торговые сети, как «Магнит - </a:t>
            </a:r>
            <a:r>
              <a:rPr lang="ru-RU" dirty="0" err="1" smtClean="0"/>
              <a:t>Косметик</a:t>
            </a:r>
            <a:r>
              <a:rPr lang="ru-RU" dirty="0" smtClean="0"/>
              <a:t>», аптека «</a:t>
            </a:r>
            <a:r>
              <a:rPr lang="ru-RU" dirty="0" err="1" smtClean="0"/>
              <a:t>Аникс-Фарм</a:t>
            </a:r>
            <a:r>
              <a:rPr lang="ru-RU" dirty="0" smtClean="0"/>
              <a:t>» . </a:t>
            </a:r>
          </a:p>
          <a:p>
            <a:r>
              <a:rPr lang="ru-RU" dirty="0" smtClean="0"/>
              <a:t>     Объем инвестиций – 18,5 млн. руб., создано 12 новых рабочих мест.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57884" y="142852"/>
            <a:ext cx="3286116" cy="31432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ИП Балабанов В.А.,</a:t>
            </a:r>
          </a:p>
          <a:p>
            <a:pPr algn="ctr"/>
            <a:r>
              <a:rPr lang="ru-RU" b="1" dirty="0" smtClean="0"/>
              <a:t>кафе «</a:t>
            </a:r>
            <a:r>
              <a:rPr lang="en-US" b="1" dirty="0" smtClean="0"/>
              <a:t>ROYAL</a:t>
            </a:r>
            <a:r>
              <a:rPr lang="ru-RU" b="1" dirty="0" smtClean="0"/>
              <a:t>».</a:t>
            </a:r>
          </a:p>
          <a:p>
            <a:r>
              <a:rPr lang="ru-RU" dirty="0" smtClean="0"/>
              <a:t>     В ноябре 2015 г.</a:t>
            </a:r>
          </a:p>
          <a:p>
            <a:r>
              <a:rPr lang="ru-RU" dirty="0" smtClean="0"/>
              <a:t>завершено строительство расположенный по адресу ул. Мира 38.      </a:t>
            </a:r>
          </a:p>
          <a:p>
            <a:r>
              <a:rPr lang="ru-RU" dirty="0" smtClean="0"/>
              <a:t>   Объем вложенных инвестиций – 6 млн. руб.; создано новых 6 рабочих мест</a:t>
            </a:r>
            <a:endParaRPr lang="ru-RU" dirty="0"/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ctrTitle"/>
          </p:nvPr>
        </p:nvSpPr>
        <p:spPr>
          <a:xfrm>
            <a:off x="357158" y="0"/>
            <a:ext cx="7175351" cy="1793167"/>
          </a:xfrm>
          <a:effectLst/>
        </p:spPr>
        <p:txBody>
          <a:bodyPr/>
          <a:lstStyle/>
          <a:p>
            <a:pPr>
              <a:buNone/>
            </a:pPr>
            <a:r>
              <a:rPr lang="ru-RU" sz="2000" dirty="0" smtClean="0">
                <a:effectLst/>
                <a:latin typeface="+mn-lt"/>
                <a:cs typeface="Arial" pitchFamily="34" charset="0"/>
              </a:rPr>
              <a:t>В декабре 2018 года введен в эксплуатацию комплекс КРС на 1200 голов  в ООО «Агро-</a:t>
            </a:r>
            <a:r>
              <a:rPr lang="ru-RU" sz="2000" dirty="0" err="1" smtClean="0">
                <a:effectLst/>
                <a:latin typeface="+mn-lt"/>
                <a:cs typeface="Arial" pitchFamily="34" charset="0"/>
              </a:rPr>
              <a:t>Нептун»,общий</a:t>
            </a:r>
            <a:r>
              <a:rPr lang="ru-RU" sz="2000" dirty="0" smtClean="0">
                <a:effectLst/>
                <a:latin typeface="+mn-lt"/>
                <a:cs typeface="Arial" pitchFamily="34" charset="0"/>
              </a:rPr>
              <a:t> объём инвестиций составил 600 млн.рублей</a:t>
            </a:r>
            <a:endParaRPr lang="ru-RU" sz="2000" dirty="0">
              <a:effectLst/>
              <a:latin typeface="+mn-lt"/>
              <a:cs typeface="Arial" pitchFamily="34" charset="0"/>
            </a:endParaRPr>
          </a:p>
        </p:txBody>
      </p:sp>
      <p:pic>
        <p:nvPicPr>
          <p:cNvPr id="8" name="Рисунок 7" descr="20180920_1458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1393017"/>
            <a:ext cx="3643338" cy="2732504"/>
          </a:xfrm>
          <a:prstGeom prst="rect">
            <a:avLst/>
          </a:prstGeom>
        </p:spPr>
      </p:pic>
      <p:pic>
        <p:nvPicPr>
          <p:cNvPr id="9" name="Рисунок 8" descr="20180920_145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4143380"/>
            <a:ext cx="3214709" cy="2500330"/>
          </a:xfrm>
          <a:prstGeom prst="rect">
            <a:avLst/>
          </a:prstGeom>
        </p:spPr>
      </p:pic>
      <p:pic>
        <p:nvPicPr>
          <p:cNvPr id="10" name="Рисунок 9" descr="20180920_145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428736"/>
            <a:ext cx="3643338" cy="2732504"/>
          </a:xfrm>
          <a:prstGeom prst="rect">
            <a:avLst/>
          </a:prstGeom>
        </p:spPr>
      </p:pic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В 2018 году успешно реализован проект И П Петровой Н.В. Строительство комплекса придорожного сервиса «Медведефф-1». (</a:t>
            </a:r>
            <a:r>
              <a:rPr lang="ru-RU" sz="2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Коптевское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сельское поселение). Объем вложений инвестиций составил 125 млн. рублей. Завершается строительство комплекса придорожного сервиса «Медведефф-2»( Садовское сельское поселение). Общий объем вложений инвестиций составит 127,5 млн. руб. </a:t>
            </a:r>
            <a:r>
              <a:rPr lang="ru-RU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,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на 01.01.2019 г.   инвестиционные вложения составили 42 мн. Руб. </a:t>
            </a:r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768" y="13798152"/>
            <a:ext cx="27029835" cy="2027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Марина\Desktop\IMG-20190620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06874"/>
            <a:ext cx="8760296" cy="393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02548"/>
      </p:ext>
    </p:extLst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1\Рабочий стол\i (3).jpg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0" y="34895"/>
            <a:ext cx="9429784" cy="6823106"/>
          </a:xfrm>
          <a:prstGeom prst="rect">
            <a:avLst/>
          </a:prstGeom>
          <a:noFill/>
        </p:spPr>
      </p:pic>
      <p:pic>
        <p:nvPicPr>
          <p:cNvPr id="2051" name="Picture 3" descr="C:\Documents and Settings\1\Рабочий стол\i (2).jpg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6667482" y="4714883"/>
            <a:ext cx="2690864" cy="2018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14282" y="1"/>
            <a:ext cx="4429156" cy="70173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hangingPunct="0"/>
            <a:endParaRPr lang="ru-RU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Компания ООО «ВЕС» совместно с ООО «</a:t>
            </a:r>
            <a:r>
              <a:rPr lang="ru-RU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Стройтех</a:t>
            </a:r>
            <a:r>
              <a:rPr lang="ru-RU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и ООО «ДВ </a:t>
            </a:r>
            <a:r>
              <a:rPr lang="ru-RU" dirty="0" err="1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Автолюкс-Сервис</a:t>
            </a:r>
            <a:r>
              <a:rPr lang="ru-RU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 начали реализацию проекта по строительству новейшего завода по производству   строительных материалов. Объем инвестиций составит 500 млн.руб.,  будет создано 200 рабочих мест. </a:t>
            </a:r>
          </a:p>
          <a:p>
            <a:pPr algn="just" eaLnBrk="0" hangingPunct="0"/>
            <a:r>
              <a:rPr lang="ru-RU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реализуется в 3 этапа с 2013 по 2019 гг. </a:t>
            </a:r>
          </a:p>
          <a:p>
            <a:pPr algn="just" eaLnBrk="0" hangingPunct="0"/>
            <a:r>
              <a:rPr lang="ru-RU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В 2013 г. окончено строительство цеха по производству строительного гипса, вложено в строительство  первой очереди 143,5 млн.руб.</a:t>
            </a:r>
          </a:p>
          <a:p>
            <a:pPr algn="just" eaLnBrk="0" hangingPunct="0"/>
            <a:r>
              <a:rPr lang="ru-RU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В 2015 году закончилась реализация 2-го этапа - строительства  второй очереди завода по производству сухих строительных смесей.</a:t>
            </a:r>
          </a:p>
          <a:p>
            <a:pPr algn="just" eaLnBrk="0" hangingPunct="0"/>
            <a:r>
              <a:rPr lang="ru-RU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В  2016 году приступили к реализации третьего этапа – строительство линии по производству гипсокартонных листов</a:t>
            </a:r>
          </a:p>
          <a:p>
            <a:pPr algn="just" eaLnBrk="0" hangingPunct="0"/>
            <a:r>
              <a:rPr lang="ru-RU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С момента начала реализации проекта создано 34 рабочих места. 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Documents and Settings\1\Рабочий стол\фотки для буклета\DSCN01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643182"/>
            <a:ext cx="3306769" cy="2480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Documents and Settings\1\Рабочий стол\фотки для буклета\DSCN0193.jpg"/>
          <p:cNvPicPr>
            <a:picLocks noChangeAspect="1" noChangeArrowheads="1"/>
          </p:cNvPicPr>
          <p:nvPr/>
        </p:nvPicPr>
        <p:blipFill>
          <a:blip r:embed="rId5" cstate="print"/>
          <a:srcRect l="11812" r="10973" b="11765"/>
          <a:stretch>
            <a:fillRect/>
          </a:stretch>
        </p:blipFill>
        <p:spPr bwMode="auto">
          <a:xfrm>
            <a:off x="6072197" y="285728"/>
            <a:ext cx="316708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85786" y="214290"/>
            <a:ext cx="341473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u="sng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ООО«ВЕС»</a:t>
            </a:r>
            <a:r>
              <a:rPr lang="ru-RU" sz="2000" b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10000" contrast="40000"/>
            <a:extLst/>
          </a:blip>
          <a:stretch>
            <a:fillRect/>
          </a:stretch>
        </p:blipFill>
        <p:spPr>
          <a:xfrm>
            <a:off x="285720" y="857232"/>
            <a:ext cx="3798151" cy="24541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000250" y="142875"/>
            <a:ext cx="5572125" cy="5238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Асфальтобетонный завод</a:t>
            </a:r>
          </a:p>
        </p:txBody>
      </p:sp>
      <p:pic>
        <p:nvPicPr>
          <p:cNvPr id="1026" name="Picture 2" descr="Стационарный асфальтный завод Phoenix StarMix 4000 - 320 тонн в час Производственное оборудование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  <a:extLst/>
          </a:blip>
          <a:srcRect/>
          <a:stretch>
            <a:fillRect/>
          </a:stretch>
        </p:blipFill>
        <p:spPr bwMode="auto">
          <a:xfrm>
            <a:off x="285720" y="3857628"/>
            <a:ext cx="3877957" cy="25003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0" y="3286124"/>
            <a:ext cx="44291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ru-RU" sz="1600" dirty="0" smtClean="0">
                <a:latin typeface="+mn-lt"/>
                <a:cs typeface="Times New Roman" pitchFamily="18" charset="0"/>
              </a:rPr>
              <a:t>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0562" y="785794"/>
            <a:ext cx="4643438" cy="2500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cs typeface="Times New Roman" pitchFamily="18" charset="0"/>
              </a:rPr>
              <a:t>    Одним из ожидаемых инвестиционных проектов является строительство асфальтобетонного завода. </a:t>
            </a:r>
          </a:p>
          <a:p>
            <a:pPr>
              <a:defRPr/>
            </a:pPr>
            <a:r>
              <a:rPr lang="ru-RU" dirty="0" smtClean="0">
                <a:cs typeface="Times New Roman" pitchFamily="18" charset="0"/>
              </a:rPr>
              <a:t>     Инвестиционная   площадка</a:t>
            </a:r>
          </a:p>
          <a:p>
            <a:pPr>
              <a:defRPr/>
            </a:pPr>
            <a:r>
              <a:rPr lang="ru-RU" dirty="0" smtClean="0">
                <a:cs typeface="Times New Roman" pitchFamily="18" charset="0"/>
              </a:rPr>
              <a:t>находится  в жилой    зоне   с имеющейся  возможностью подключения  газа, воды, электроэнергии.  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3500438"/>
            <a:ext cx="4572000" cy="30003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cs typeface="Times New Roman" pitchFamily="18" charset="0"/>
              </a:rPr>
              <a:t>   Начало строительства запланировано на 2019 год.</a:t>
            </a:r>
          </a:p>
          <a:p>
            <a:pPr>
              <a:defRPr/>
            </a:pPr>
            <a:r>
              <a:rPr lang="ru-RU" dirty="0" smtClean="0">
                <a:cs typeface="Times New Roman" pitchFamily="18" charset="0"/>
              </a:rPr>
              <a:t>       Инициатором инвестиционного проекта является ООО «Волга-проект»</a:t>
            </a:r>
            <a:endParaRPr lang="en-US" dirty="0" smtClean="0">
              <a:cs typeface="Times New Roman" pitchFamily="18" charset="0"/>
            </a:endParaRPr>
          </a:p>
          <a:p>
            <a:pPr>
              <a:buFontTx/>
              <a:buAutoNum type="arabicPeriod"/>
              <a:defRPr/>
            </a:pPr>
            <a:r>
              <a:rPr lang="ru-RU" dirty="0" smtClean="0">
                <a:cs typeface="Times New Roman" pitchFamily="18" charset="0"/>
              </a:rPr>
              <a:t>Планируемое месторасположение –  839 км. Федеральной трассы М-5 «Урал»</a:t>
            </a:r>
          </a:p>
          <a:p>
            <a:pPr>
              <a:buFontTx/>
              <a:buAutoNum type="arabicPeriod"/>
              <a:defRPr/>
            </a:pPr>
            <a:r>
              <a:rPr lang="ru-RU" dirty="0" smtClean="0">
                <a:cs typeface="Times New Roman" pitchFamily="18" charset="0"/>
              </a:rPr>
              <a:t>Объем инвестиций-100 млн.руб.  </a:t>
            </a:r>
          </a:p>
          <a:p>
            <a:pPr>
              <a:buFontTx/>
              <a:buAutoNum type="arabicPeriod"/>
              <a:defRPr/>
            </a:pPr>
            <a:r>
              <a:rPr lang="ru-RU" dirty="0" smtClean="0">
                <a:cs typeface="Times New Roman" pitchFamily="18" charset="0"/>
              </a:rPr>
              <a:t>Количество рабочих мест - 80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0" y="-11113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Промышленная зона «Новоспасская» - зона перспективного развития.</a:t>
            </a:r>
          </a:p>
        </p:txBody>
      </p:sp>
      <p:sp>
        <p:nvSpPr>
          <p:cNvPr id="15363" name="TextBox 8"/>
          <p:cNvSpPr txBox="1">
            <a:spLocks noChangeArrowheads="1"/>
          </p:cNvSpPr>
          <p:nvPr/>
        </p:nvSpPr>
        <p:spPr bwMode="auto">
          <a:xfrm>
            <a:off x="5143500" y="3643313"/>
            <a:ext cx="3643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>
              <a:latin typeface="Georgia" pitchFamily="18" charset="0"/>
            </a:endParaRPr>
          </a:p>
          <a:p>
            <a:pPr algn="just"/>
            <a:endParaRPr lang="ru-RU">
              <a:latin typeface="Georgia" pitchFamily="18" charset="0"/>
            </a:endParaRPr>
          </a:p>
          <a:p>
            <a:pPr algn="just"/>
            <a:endParaRPr lang="ru-RU">
              <a:latin typeface="Georgia" pitchFamily="18" charset="0"/>
            </a:endParaRPr>
          </a:p>
          <a:p>
            <a:pPr algn="just"/>
            <a:endParaRPr lang="ru-RU">
              <a:latin typeface="Georgia" pitchFamily="18" charset="0"/>
            </a:endParaRPr>
          </a:p>
        </p:txBody>
      </p:sp>
      <p:pic>
        <p:nvPicPr>
          <p:cNvPr id="23562" name="Picture 10" descr="C:\Documents and Settings\1\Рабочий стол\промзона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2928926" y="1428736"/>
            <a:ext cx="3187931" cy="2428892"/>
          </a:xfrm>
          <a:prstGeom prst="cube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1" y="571480"/>
            <a:ext cx="2786050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700" dirty="0">
                <a:latin typeface="Georgia" pitchFamily="18" charset="0"/>
                <a:cs typeface="Times New Roman" pitchFamily="18" charset="0"/>
              </a:rPr>
              <a:t>       </a:t>
            </a:r>
            <a:r>
              <a:rPr lang="ru-RU" sz="1500" dirty="0">
                <a:latin typeface="+mn-lt"/>
                <a:cs typeface="Times New Roman" pitchFamily="18" charset="0"/>
              </a:rPr>
              <a:t>Постепенно  развивается промышленная зона «Новоспасское</a:t>
            </a:r>
            <a:r>
              <a:rPr lang="ru-RU" sz="1500" dirty="0" smtClean="0">
                <a:latin typeface="+mn-lt"/>
                <a:cs typeface="Times New Roman" pitchFamily="18" charset="0"/>
              </a:rPr>
              <a:t>» областного значения, </a:t>
            </a:r>
            <a:r>
              <a:rPr lang="ru-RU" sz="1500" dirty="0">
                <a:latin typeface="+mn-lt"/>
                <a:cs typeface="Times New Roman" pitchFamily="18" charset="0"/>
              </a:rPr>
              <a:t>в границах которой  на площади 300,6 га. будут предоставляться участки для промышленной застройки.</a:t>
            </a:r>
            <a:r>
              <a:rPr lang="ru-RU" sz="1500" dirty="0">
                <a:latin typeface="+mn-lt"/>
              </a:rPr>
              <a:t> Выгодное географическое положение создаст условия для эффективной логистики и для подведения всех необходимых инженерных сетей. Строительство объектов инфраструктуры промышленной зоны планируется вести в 2016–2020 гг. </a:t>
            </a:r>
          </a:p>
          <a:p>
            <a:pPr algn="just"/>
            <a:endParaRPr lang="ru-RU" sz="1500" dirty="0">
              <a:latin typeface="+mn-lt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4929190" y="1571612"/>
          <a:ext cx="407193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5429224" y="785794"/>
            <a:ext cx="371477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Преимущества месторасположения промзоны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795897"/>
            <a:ext cx="56435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+mn-lt"/>
              </a:rPr>
              <a:t>         </a:t>
            </a:r>
            <a:r>
              <a:rPr lang="ru-RU" sz="1600" dirty="0" smtClean="0">
                <a:latin typeface="+mn-lt"/>
              </a:rPr>
              <a:t>Промышленная зона выделена для формирования промышленного кластера МО «Новоспасский район».Формирование </a:t>
            </a:r>
            <a:r>
              <a:rPr lang="ru-RU" sz="1600" dirty="0" err="1" smtClean="0">
                <a:latin typeface="+mn-lt"/>
              </a:rPr>
              <a:t>пром.зоны</a:t>
            </a:r>
            <a:r>
              <a:rPr lang="ru-RU" sz="1600" dirty="0" smtClean="0">
                <a:latin typeface="+mn-lt"/>
              </a:rPr>
              <a:t> регламентируется региональной нормативно правовой базой, т.е. включено в состав мероприятий государственной программы «Формирование благоприятного инвестиционного климата Ульяновской области на 2014-20 21 годы.</a:t>
            </a:r>
            <a:r>
              <a:rPr lang="ru-RU" sz="1600" dirty="0" smtClean="0">
                <a:latin typeface="+mn-lt"/>
                <a:cs typeface="Times New Roman" pitchFamily="18" charset="0"/>
              </a:rPr>
              <a:t> 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25195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1643041" y="1"/>
          <a:ext cx="5929121" cy="64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 bwMode="auto">
          <a:xfrm>
            <a:off x="3071802" y="857232"/>
            <a:ext cx="2836269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222" name="TextBox 4"/>
          <p:cNvSpPr txBox="1">
            <a:spLocks noChangeArrowheads="1"/>
          </p:cNvSpPr>
          <p:nvPr/>
        </p:nvSpPr>
        <p:spPr bwMode="auto">
          <a:xfrm>
            <a:off x="214282" y="2928934"/>
            <a:ext cx="8786843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500" b="1" dirty="0">
                <a:latin typeface="Georgia" pitchFamily="18" charset="0"/>
              </a:rPr>
              <a:t>Планируемое использование земельного участка:  торговое использование</a:t>
            </a:r>
            <a:r>
              <a:rPr lang="en-US" sz="1500" b="1" dirty="0">
                <a:latin typeface="Georgia" pitchFamily="18" charset="0"/>
              </a:rPr>
              <a:t>,</a:t>
            </a:r>
            <a:r>
              <a:rPr lang="ru-RU" sz="1500" b="1" dirty="0">
                <a:latin typeface="Georgia" pitchFamily="18" charset="0"/>
              </a:rPr>
              <a:t> </a:t>
            </a:r>
            <a:r>
              <a:rPr lang="ru-RU" sz="1500" b="1" dirty="0" smtClean="0">
                <a:latin typeface="Georgia" pitchFamily="18" charset="0"/>
              </a:rPr>
              <a:t>производство, Дворец бракосочетаний.</a:t>
            </a:r>
            <a:endParaRPr lang="ru-RU" sz="1500" b="1" dirty="0">
              <a:latin typeface="Georgia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500" b="1" dirty="0">
                <a:latin typeface="Georgia" pitchFamily="18" charset="0"/>
              </a:rPr>
              <a:t>Площадь: 0,1482 га </a:t>
            </a:r>
          </a:p>
          <a:p>
            <a:pPr marL="342900" indent="-342900"/>
            <a:r>
              <a:rPr lang="ru-RU" sz="1500" b="1" dirty="0">
                <a:latin typeface="Georgia" pitchFamily="18" charset="0"/>
              </a:rPr>
              <a:t>3.  Место расположения участка: МО «Новоспасский район»</a:t>
            </a:r>
            <a:r>
              <a:rPr lang="en-US" sz="1500" b="1" dirty="0">
                <a:latin typeface="Georgia" pitchFamily="18" charset="0"/>
              </a:rPr>
              <a:t> </a:t>
            </a:r>
            <a:r>
              <a:rPr lang="ru-RU" sz="1500" b="1" dirty="0">
                <a:latin typeface="Georgia" pitchFamily="18" charset="0"/>
              </a:rPr>
              <a:t>Ульяновская область, р.п. Новоспасское, улица Кузнецкая, д. 104 А</a:t>
            </a:r>
          </a:p>
          <a:p>
            <a:pPr marL="342900" indent="-342900">
              <a:buAutoNum type="arabicPeriod" startAt="4"/>
            </a:pPr>
            <a:r>
              <a:rPr lang="ru-RU" sz="1500" b="1" dirty="0" smtClean="0">
                <a:latin typeface="Georgia" pitchFamily="18" charset="0"/>
              </a:rPr>
              <a:t>Собственник</a:t>
            </a:r>
            <a:r>
              <a:rPr lang="en-US" sz="1500" b="1" dirty="0">
                <a:latin typeface="Georgia" pitchFamily="18" charset="0"/>
              </a:rPr>
              <a:t>: </a:t>
            </a:r>
            <a:r>
              <a:rPr lang="ru-RU" sz="1500" b="1" dirty="0">
                <a:latin typeface="Georgia" pitchFamily="18" charset="0"/>
              </a:rPr>
              <a:t>МО «Новоспасское городское поселение</a:t>
            </a:r>
            <a:r>
              <a:rPr lang="ru-RU" sz="1500" b="1" dirty="0" smtClean="0">
                <a:latin typeface="Georgia" pitchFamily="18" charset="0"/>
              </a:rPr>
              <a:t>»</a:t>
            </a:r>
          </a:p>
          <a:p>
            <a:pPr marL="342900" lvl="0" indent="-342900">
              <a:buFontTx/>
              <a:buAutoNum type="arabicPeriod" startAt="4"/>
            </a:pPr>
            <a:r>
              <a:rPr lang="ru-RU" sz="1500" b="1" dirty="0" smtClean="0">
                <a:latin typeface="Georgia" pitchFamily="18" charset="0"/>
              </a:rPr>
              <a:t>Имеется техническая возможность присоединения  к объектам </a:t>
            </a:r>
            <a:r>
              <a:rPr lang="ru-RU" sz="1500" b="1" dirty="0" err="1" smtClean="0">
                <a:latin typeface="Georgia" pitchFamily="18" charset="0"/>
              </a:rPr>
              <a:t>газо-электроснабжения</a:t>
            </a:r>
            <a:endParaRPr lang="ru-RU" sz="1500" b="1" dirty="0" smtClean="0"/>
          </a:p>
          <a:p>
            <a:pPr marL="342900" indent="-342900">
              <a:buAutoNum type="arabicPeriod" startAt="4"/>
            </a:pPr>
            <a:endParaRPr lang="ru-RU" sz="1600" b="1" dirty="0" smtClean="0">
              <a:latin typeface="Georgia" pitchFamily="18" charset="0"/>
            </a:endParaRPr>
          </a:p>
          <a:p>
            <a:pPr marL="342900" indent="-342900">
              <a:buAutoNum type="arabicPeriod" startAt="4"/>
            </a:pPr>
            <a:endParaRPr lang="ru-RU" sz="1600" b="1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7828" y="571480"/>
            <a:ext cx="194421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Пионеров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4857760"/>
          <a:ext cx="8715375" cy="1738330"/>
        </p:xfrm>
        <a:graphic>
          <a:graphicData uri="http://schemas.openxmlformats.org/drawingml/2006/table">
            <a:tbl>
              <a:tblPr/>
              <a:tblGrid>
                <a:gridCol w="590550"/>
                <a:gridCol w="3163888"/>
                <a:gridCol w="2798762"/>
                <a:gridCol w="2162175"/>
              </a:tblGrid>
              <a:tr h="84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 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Вид инфраструктуры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Мощность, диаметр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Расстояние до точки подключения (м)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Электроснабжение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80 кВт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50,0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B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Газоснабжение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отсутствует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30,0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Водоснабжение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отсутствует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45,0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B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Канализация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отсутствует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45,0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Телефонизация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отсутствует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12,0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B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:\Users\Марина\Desktop\фото пенсионный\IMG201904240857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57231"/>
            <a:ext cx="2916958" cy="20717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Марина\Desktop\фото пенсионный\IMG201904240858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7232"/>
            <a:ext cx="2808312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89156373"/>
      </p:ext>
    </p:extLst>
  </p:cSld>
  <p:clrMapOvr>
    <a:masterClrMapping/>
  </p:clrMapOvr>
  <p:transition spd="slow" advClick="0" advTm="6362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ereminvn\Рабочий стол\rp\заводская 19в\заводская 19в\ФЕРМА\IMG_127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8333" t="8333" r="4167" b="16672"/>
          <a:stretch>
            <a:fillRect/>
          </a:stretch>
        </p:blipFill>
        <p:spPr bwMode="auto">
          <a:xfrm>
            <a:off x="2571736" y="142852"/>
            <a:ext cx="4143404" cy="26636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C:\Documents and Settings\ereminvn\Рабочий стол\rp\заводская 19в\заводская 19в\ФЕРМА\фото заводская 19 в № 1.JPG"/>
          <p:cNvPicPr>
            <a:picLocks noChangeAspect="1" noChangeArrowheads="1"/>
          </p:cNvPicPr>
          <p:nvPr/>
        </p:nvPicPr>
        <p:blipFill>
          <a:blip r:embed="rId3" cstate="print">
            <a:lum bright="30000" contrast="40000"/>
            <a:extLst/>
          </a:blip>
          <a:srcRect/>
          <a:stretch>
            <a:fillRect/>
          </a:stretch>
        </p:blipFill>
        <p:spPr bwMode="auto">
          <a:xfrm>
            <a:off x="0" y="0"/>
            <a:ext cx="2857488" cy="21432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6286512" y="0"/>
            <a:ext cx="2857488" cy="2149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918582" y="116632"/>
            <a:ext cx="3005375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Здание фермы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786058"/>
            <a:ext cx="890905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50" b="1" dirty="0">
                <a:latin typeface="+mn-lt"/>
              </a:rPr>
              <a:t>Планируемое использование земельного участка: производство</a:t>
            </a:r>
            <a:r>
              <a:rPr lang="en-US" sz="1450" b="1" dirty="0">
                <a:latin typeface="+mn-lt"/>
              </a:rPr>
              <a:t>, </a:t>
            </a:r>
            <a:r>
              <a:rPr lang="ru-RU" sz="1450" b="1" dirty="0">
                <a:latin typeface="+mn-lt"/>
              </a:rPr>
              <a:t>торговое использование</a:t>
            </a:r>
            <a:r>
              <a:rPr lang="en-US" sz="1450" b="1" dirty="0">
                <a:latin typeface="+mn-lt"/>
              </a:rPr>
              <a:t>, </a:t>
            </a:r>
            <a:r>
              <a:rPr lang="ru-RU" sz="1450" b="1" dirty="0">
                <a:latin typeface="+mn-lt"/>
              </a:rPr>
              <a:t>СТО.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50" b="1" dirty="0">
                <a:latin typeface="+mn-lt"/>
              </a:rPr>
              <a:t>Площадь: 0,1095 га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b="1" dirty="0">
                <a:latin typeface="+mn-lt"/>
              </a:rPr>
              <a:t>3.   Место расположения участка: МО «Новоспасский район»</a:t>
            </a:r>
            <a:r>
              <a:rPr lang="en-US" sz="1450" b="1" dirty="0">
                <a:latin typeface="+mn-lt"/>
              </a:rPr>
              <a:t> </a:t>
            </a:r>
            <a:r>
              <a:rPr lang="ru-RU" sz="1450" b="1" dirty="0">
                <a:latin typeface="+mn-lt"/>
              </a:rPr>
              <a:t>Ульяновская область, р.п. Новоспасское, улица Заводская 19 В.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r>
              <a:rPr lang="ru-RU" sz="1450" b="1" dirty="0" smtClean="0">
                <a:latin typeface="+mn-lt"/>
              </a:rPr>
              <a:t>Собственник</a:t>
            </a:r>
            <a:r>
              <a:rPr lang="en-US" sz="1450" b="1" dirty="0">
                <a:latin typeface="+mn-lt"/>
              </a:rPr>
              <a:t>: </a:t>
            </a:r>
            <a:r>
              <a:rPr lang="ru-RU" sz="1450" b="1" dirty="0">
                <a:latin typeface="+mn-lt"/>
              </a:rPr>
              <a:t>МО «Новоспасское городское поселение</a:t>
            </a:r>
            <a:r>
              <a:rPr lang="ru-RU" sz="1450" b="1" dirty="0" smtClean="0">
                <a:latin typeface="+mn-lt"/>
              </a:rPr>
              <a:t>»</a:t>
            </a: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ru-RU" sz="1450" b="1" dirty="0" smtClean="0">
                <a:latin typeface="+mn-lt"/>
              </a:rPr>
              <a:t>Расположена в близи федеральной трассы М-5 «Урал» и магистральной железной дороги.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ru-RU" sz="1450" b="1" dirty="0" smtClean="0">
                <a:latin typeface="+mn-lt"/>
              </a:rPr>
              <a:t>Имеется техническая возможность присоединения  к объектам </a:t>
            </a:r>
            <a:r>
              <a:rPr lang="ru-RU" sz="1450" b="1" dirty="0" err="1" smtClean="0">
                <a:latin typeface="+mn-lt"/>
              </a:rPr>
              <a:t>газо-электроснабжения</a:t>
            </a:r>
            <a:endParaRPr lang="ru-RU" sz="1450" b="1" dirty="0" smtClean="0">
              <a:latin typeface="+mn-lt"/>
            </a:endParaRP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endParaRPr lang="ru-RU" sz="1500" dirty="0" smtClean="0"/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endParaRPr lang="ru-RU" sz="1500" dirty="0" smtClean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endParaRPr lang="ru-RU" sz="1600" b="1" dirty="0" smtClean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endParaRPr lang="ru-RU" sz="16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5210666"/>
          <a:ext cx="9144000" cy="1647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6562"/>
                <a:gridCol w="3279660"/>
                <a:gridCol w="2157778"/>
              </a:tblGrid>
              <a:tr h="429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Вид инфраструктуры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Мощность, диаметр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Расстояние до точки подключения (м)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35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Электроснабжение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отсутствует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100,0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5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Газоснабжение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отсутствует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r>
                        <a:rPr lang="ru-RU" sz="1400" dirty="0" smtClean="0">
                          <a:effectLst/>
                        </a:rPr>
                        <a:t>00,0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5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Водоснабжение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отсутствует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117,0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5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Канализация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отсутствует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121,0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5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Телефонизация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отсутствует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121,0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 advClick="0" advTm="6275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1\Рабочий стол\фото родон.jpg"/>
          <p:cNvPicPr>
            <a:picLocks noChangeAspect="1" noChangeArrowheads="1"/>
          </p:cNvPicPr>
          <p:nvPr/>
        </p:nvPicPr>
        <p:blipFill>
          <a:blip r:embed="rId2" cstate="print"/>
          <a:srcRect l="5339" t="2706" r="7282" b="3736"/>
          <a:stretch>
            <a:fillRect/>
          </a:stretch>
        </p:blipFill>
        <p:spPr bwMode="auto">
          <a:xfrm>
            <a:off x="0" y="142852"/>
            <a:ext cx="3428992" cy="3708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3929058" y="3741758"/>
            <a:ext cx="5214942" cy="31162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0" y="3857628"/>
            <a:ext cx="400049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+mn-lt"/>
              </a:rPr>
              <a:t> </a:t>
            </a:r>
            <a:r>
              <a:rPr lang="ru-RU" sz="1400" dirty="0" smtClean="0">
                <a:latin typeface="+mn-lt"/>
              </a:rPr>
              <a:t>   </a:t>
            </a:r>
            <a:r>
              <a:rPr lang="ru-RU" sz="1400" dirty="0" smtClean="0"/>
              <a:t>Вблизи от месторождений минеральных вод, торфяных грязей расположена </a:t>
            </a:r>
            <a:r>
              <a:rPr lang="ru-RU" sz="1400" dirty="0" err="1" smtClean="0"/>
              <a:t>Красносельская</a:t>
            </a:r>
            <a:r>
              <a:rPr lang="ru-RU" sz="1400" dirty="0" smtClean="0"/>
              <a:t> участковая больница.</a:t>
            </a:r>
          </a:p>
          <a:p>
            <a:r>
              <a:rPr lang="ru-RU" sz="1400" dirty="0" err="1" smtClean="0"/>
              <a:t>Красносельская</a:t>
            </a:r>
            <a:r>
              <a:rPr lang="ru-RU" sz="1400" dirty="0" smtClean="0"/>
              <a:t> участковая больница проектной мощностью 50 коек пущена в эксплуатацию в 1984 году с типовой водолечебницей .В настоящее время функционирует на 12 коек. В стационаре находятся 10 свободных палат площадью 210 м</a:t>
            </a:r>
            <a:r>
              <a:rPr lang="ru-RU" sz="1400" baseline="30000" dirty="0" smtClean="0"/>
              <a:t>2</a:t>
            </a:r>
            <a:r>
              <a:rPr lang="ru-RU" sz="1400" dirty="0" smtClean="0"/>
              <a:t>. В составе </a:t>
            </a:r>
            <a:r>
              <a:rPr lang="ru-RU" sz="1400" dirty="0" err="1" smtClean="0"/>
              <a:t>Красносельской</a:t>
            </a:r>
            <a:r>
              <a:rPr lang="ru-RU" sz="1400" dirty="0" smtClean="0"/>
              <a:t> участковой больницы имеется  родильное отделение, перепрофилированное в настоящее время в физиотерапевтическое отделение. </a:t>
            </a:r>
            <a:endParaRPr lang="ru-RU" sz="1400" dirty="0">
              <a:latin typeface="Arial Black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3143240" y="214290"/>
          <a:ext cx="6215074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428860" y="428604"/>
            <a:ext cx="5572125" cy="4460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Оздоровительная база радоновых вод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43306" y="0"/>
            <a:ext cx="2928958" cy="446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Бизнес-идеи</a:t>
            </a:r>
            <a:endParaRPr lang="ru-RU" sz="2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:\Documents and Settings\1\Мои документы\Радон\красносельская больница\отобранный\Парк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0"/>
            <a:ext cx="9001156" cy="108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52352" bIns="38088" anchor="ctr">
            <a:spAutoFit/>
          </a:bodyPr>
          <a:lstStyle/>
          <a:p>
            <a:pPr algn="ctr" eaLnBrk="0" hangingPunct="0"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Times New Roman" pitchFamily="18" charset="0"/>
              </a:rPr>
              <a:t>Концентрация радона в месторождениях минеральных вод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  <a:p>
            <a:pPr algn="ctr" eaLnBrk="0" hangingPunct="0">
              <a:defRPr/>
            </a:pPr>
            <a:endParaRPr lang="ru-RU" dirty="0">
              <a:latin typeface="Arial" pitchFamily="34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42844" y="714356"/>
          <a:ext cx="8858312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/>
          </p:cNvSpPr>
          <p:nvPr>
            <p:ph sz="half" idx="4294967295"/>
          </p:nvPr>
        </p:nvSpPr>
        <p:spPr>
          <a:xfrm>
            <a:off x="142844" y="0"/>
            <a:ext cx="4857784" cy="6858000"/>
          </a:xfrm>
        </p:spPr>
        <p:txBody>
          <a:bodyPr/>
          <a:lstStyle/>
          <a:p>
            <a:pPr algn="ctr" eaLnBrk="1" hangingPunct="1">
              <a:buFont typeface="Georgia" pitchFamily="18" charset="0"/>
              <a:buNone/>
            </a:pPr>
            <a:r>
              <a:rPr lang="ru-RU" sz="1300" b="1" dirty="0" smtClean="0">
                <a:solidFill>
                  <a:schemeClr val="tx1"/>
                </a:solidFill>
              </a:rPr>
              <a:t>    </a:t>
            </a:r>
          </a:p>
          <a:p>
            <a:pPr algn="ctr" eaLnBrk="1" hangingPunct="1">
              <a:buFont typeface="Georgia" pitchFamily="18" charset="0"/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Уважаемые коллеги!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300" dirty="0" smtClean="0">
                <a:solidFill>
                  <a:schemeClr val="tx1"/>
                </a:solidFill>
              </a:rPr>
              <a:t>         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Новоспасский район- один из передовых районов Ульяновской области. По территории района проходит участок железнодорожной  магистрали Москва – Самара – Дальний Восток и трасса федерального значения  М5 – «Южный Урал», что говорит о благоприятном географическом положении. Главным аспектом развития района является рост промышленного производства, добыча полезных ископаемых, поддержка малого и среднего бизнеса.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За последние несколько лет среди районов Ульяновской области мы занимаем лидирующие места в рейтинге по показателям социально- экономической устойчивости населения.</a:t>
            </a:r>
            <a:r>
              <a:rPr lang="ru-RU" sz="13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Значительный вклад в экономику района вносят предприятия и организации различных отраслей и сфер деятельности: промышленные предприятия, специализирующиеся на добыче и переработке нефти, на производстве кирпича, мела, извести, </a:t>
            </a:r>
            <a:r>
              <a:rPr lang="ru-RU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тратуарной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плитки, сухих строительных материалов, а также транспортные, перерабатывающие предприятия, сельскохозяйственные организации  и крестьянско-фермерские хозяйства.</a:t>
            </a:r>
            <a:endPara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3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Объем реализованной  промышленной продукции  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    2018 год составил  7,5 млрд. рублей.   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3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Объем оказанных транспортных  услуг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составил   2, 6 млрд. рублей.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На территории  Новоспасского района зарегистрировано 596  субъектов малого и среднего предпринимательства.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Сельское хозяйство района специализируется на производстве зерна, подсолнечника, молока, мяса.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3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Объем производства продукции сельского хозяйства за 2018 год составил 1189,4 млн. рублей.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 eaLnBrk="1" hangingPunct="1">
              <a:buFont typeface="Georgia" pitchFamily="18" charset="0"/>
              <a:buNone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algn="just" eaLnBrk="1" hangingPunct="1">
              <a:buFont typeface="Georgia" pitchFamily="18" charset="0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	 	</a:t>
            </a:r>
          </a:p>
        </p:txBody>
      </p:sp>
      <p:sp>
        <p:nvSpPr>
          <p:cNvPr id="6147" name="Rectangle 7"/>
          <p:cNvSpPr>
            <a:spLocks noGrp="1"/>
          </p:cNvSpPr>
          <p:nvPr>
            <p:ph sz="quarter" idx="4294967295"/>
          </p:nvPr>
        </p:nvSpPr>
        <p:spPr>
          <a:xfrm>
            <a:off x="5000628" y="2571744"/>
            <a:ext cx="4143372" cy="4286256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3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месяцев  2018 г. 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объём инвестиций </a:t>
            </a: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району  составил    </a:t>
            </a:r>
            <a:r>
              <a:rPr lang="ru-RU" sz="13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1,5  млрд. рублей.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последних лет общий объём инвестиций составил  10983,5млн. </a:t>
            </a:r>
            <a:r>
              <a:rPr lang="ru-RU" sz="13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      </a:t>
            </a:r>
            <a:endParaRPr lang="ru-RU" sz="1350" dirty="0" smtClean="0">
              <a:solidFill>
                <a:schemeClr val="tx1"/>
              </a:solidFill>
            </a:endParaRP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dirty="0" smtClean="0">
                <a:solidFill>
                  <a:schemeClr val="tx1"/>
                </a:solidFill>
              </a:rPr>
              <a:t>         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настоящее время объединены усилия Правительства Ульяновской области и районной администрации, в целях использования новых форм создания комфортных условий для привлечения инвестиций, это формирование промышленной зоны в р.п. Новоспасское.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В нашем районе создается благоприятный инвестиционный климат, который способствует прибыльному вложению средств в различные сферы деятельности: промышленность, спорт, в развитие </a:t>
            </a:r>
            <a:r>
              <a:rPr lang="ru-RU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санаторно</a:t>
            </a: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курортной базы, сельское хозяйство и др.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Учитывая это, мы может с гордостью сказать, что на сегодняшний день район имеет все условия для долговременного плодотворного сотрудничества.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3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Добро пожаловать на Новоспасскую землю!</a:t>
            </a:r>
            <a:endParaRPr lang="ru-RU" sz="135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7746"/>
            <a:ext cx="2520280" cy="2353903"/>
          </a:xfrm>
          <a:prstGeom prst="rect">
            <a:avLst/>
          </a:prstGeom>
        </p:spPr>
      </p:pic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contrast="40000"/>
            <a:extLst/>
          </a:blip>
          <a:stretch>
            <a:fillRect/>
          </a:stretch>
        </p:blipFill>
        <p:spPr>
          <a:xfrm>
            <a:off x="5214942" y="4517356"/>
            <a:ext cx="3500462" cy="2340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143372" y="142852"/>
            <a:ext cx="48577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     Пустуют площади помещений операционного зала с подсобными помещениями, </a:t>
            </a:r>
            <a:r>
              <a:rPr lang="ru-RU" sz="1400" dirty="0" err="1" smtClean="0"/>
              <a:t>рентгенкабинета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В настоящее время изготовлена проектная документация  по реконструкции </a:t>
            </a:r>
            <a:r>
              <a:rPr lang="ru-RU" sz="1400" dirty="0" err="1" smtClean="0"/>
              <a:t>Красносельской</a:t>
            </a:r>
            <a:r>
              <a:rPr lang="ru-RU" sz="1400" dirty="0" smtClean="0"/>
              <a:t> участковой больницы, проект грязелечебницы, имеется лицензия на использование скважин радоновых вод.</a:t>
            </a:r>
          </a:p>
          <a:p>
            <a:pPr algn="just">
              <a:defRPr/>
            </a:pPr>
            <a:r>
              <a:rPr lang="ru-RU" sz="1400" dirty="0" smtClean="0"/>
              <a:t>      На базе </a:t>
            </a:r>
            <a:r>
              <a:rPr lang="ru-RU" sz="1400" dirty="0" err="1" smtClean="0"/>
              <a:t>Красносельской</a:t>
            </a:r>
            <a:r>
              <a:rPr lang="ru-RU" sz="1400" dirty="0" smtClean="0"/>
              <a:t> участковой больницы планируется открытие центра реабилитации и организации санаторно-курортного комплекса в районе п. Банкет, с использованием естественных природных радоновых вод. </a:t>
            </a:r>
            <a:endParaRPr lang="ru-RU" sz="1400" dirty="0" smtClean="0">
              <a:latin typeface="Arial Black" pitchFamily="34" charset="0"/>
            </a:endParaRPr>
          </a:p>
          <a:p>
            <a:pPr algn="just">
              <a:defRPr/>
            </a:pPr>
            <a:r>
              <a:rPr lang="ru-RU" sz="1400" dirty="0" smtClean="0"/>
              <a:t>     Создание центра восстановительной медицины и медицинской реабилитации позволит решить вопросы оздоровления радоновыми водами населения нашего региона и соседних областей. </a:t>
            </a:r>
          </a:p>
          <a:p>
            <a:pPr algn="just">
              <a:defRPr/>
            </a:pPr>
            <a:r>
              <a:rPr lang="ru-RU" sz="1400" dirty="0" smtClean="0"/>
              <a:t>Ориентировочный объем инвестиций-90 млн.руб. и более;</a:t>
            </a:r>
          </a:p>
          <a:p>
            <a:pPr algn="just">
              <a:defRPr/>
            </a:pPr>
            <a:r>
              <a:rPr lang="ru-RU" sz="1400" dirty="0" smtClean="0"/>
              <a:t>-создание 100 новых  рабочих мест, с перспективой увеличения штата до 1500 и выше;</a:t>
            </a:r>
          </a:p>
          <a:p>
            <a:pPr algn="just">
              <a:defRPr/>
            </a:pPr>
            <a:r>
              <a:rPr lang="ru-RU" sz="1400" dirty="0" smtClean="0"/>
              <a:t>-количество </a:t>
            </a:r>
            <a:r>
              <a:rPr lang="ru-RU" sz="1400" dirty="0" err="1" smtClean="0"/>
              <a:t>койко</a:t>
            </a:r>
            <a:r>
              <a:rPr lang="ru-RU" sz="1400" dirty="0" smtClean="0"/>
              <a:t>- мест- 88 и выше.</a:t>
            </a:r>
            <a:endParaRPr lang="ru-RU" sz="1400" dirty="0"/>
          </a:p>
        </p:txBody>
      </p:sp>
      <p:pic>
        <p:nvPicPr>
          <p:cNvPr id="35842" name="Picture 2" descr="C:\Documents and Settings\1\Рабочий стол\фото родон2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18493" t="3736" r="6164" b="54420"/>
          <a:stretch>
            <a:fillRect/>
          </a:stretch>
        </p:blipFill>
        <p:spPr bwMode="auto">
          <a:xfrm>
            <a:off x="428596" y="3643314"/>
            <a:ext cx="3751771" cy="2878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843" name="Picture 3" descr="C:\Documents and Settings\1\Рабочий стол\фото родон2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9313" t="52273" r="7965" b="4946"/>
          <a:stretch>
            <a:fillRect/>
          </a:stretch>
        </p:blipFill>
        <p:spPr bwMode="auto">
          <a:xfrm>
            <a:off x="214282" y="428604"/>
            <a:ext cx="3786214" cy="2912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1\Рабочий стол\7895439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7" y="3059529"/>
            <a:ext cx="5857884" cy="379847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7" name="Picture 1" descr="C:\Documents and Settings\1\Рабочий стол\Peizazi_486.jpg"/>
          <p:cNvPicPr>
            <a:picLocks noChangeAspect="1" noChangeArrowheads="1"/>
          </p:cNvPicPr>
          <p:nvPr/>
        </p:nvPicPr>
        <p:blipFill>
          <a:blip r:embed="rId3"/>
          <a:srcRect r="1151" b="10937"/>
          <a:stretch>
            <a:fillRect/>
          </a:stretch>
        </p:blipFill>
        <p:spPr bwMode="auto">
          <a:xfrm>
            <a:off x="0" y="0"/>
            <a:ext cx="6572264" cy="396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929158" y="1142984"/>
            <a:ext cx="4214842" cy="285752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На территории Новоспасского района расположено множество природных объектов, способных привлечь внимание туристов. Протекающая через территорию района река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Сызранка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ручьи, озёра и родники. Парк Победы, зона отдыха,.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50099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00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Туристический маршрут. Достопримечательности района</a:t>
            </a:r>
            <a:endParaRPr lang="ru-RU" sz="300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282" y="3643314"/>
            <a:ext cx="4214842" cy="30003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10 памятников природы создают условия для развития круизного, экологического и приключенческого туризма. Перспективные направления – развитие экологического, сельскохозяйственного, археологического, этнографического туризма.</a:t>
            </a:r>
            <a:endParaRPr lang="ru-RU" sz="105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1\Рабочий стол\i (1).jpg"/>
          <p:cNvPicPr>
            <a:picLocks noChangeAspect="1" noChangeArrowheads="1"/>
          </p:cNvPicPr>
          <p:nvPr/>
        </p:nvPicPr>
        <p:blipFill>
          <a:blip r:embed="rId2">
            <a:lum bright="3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786182" y="142852"/>
            <a:ext cx="5357818" cy="3286148"/>
          </a:xfrm>
        </p:spPr>
        <p:txBody>
          <a:bodyPr/>
          <a:lstStyle/>
          <a:p>
            <a:pPr algn="ctr">
              <a:buNone/>
            </a:pPr>
            <a:r>
              <a:rPr lang="ru-RU" sz="2500" b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Суруловская</a:t>
            </a:r>
            <a:r>
              <a:rPr lang="ru-RU" sz="25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лесостепь</a:t>
            </a:r>
          </a:p>
          <a:p>
            <a:pPr>
              <a:buNone/>
            </a:pPr>
            <a:r>
              <a:rPr lang="ru-RU" sz="1400" dirty="0" smtClean="0"/>
              <a:t>	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Суруловская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лесостепь - памятник природы, который стал родным для многих десятков видов различных животных и растений. Основу её территории составляет «белые горы». Это одно из возвышенных мест в приволжской  возвышенности. На склонах  возвышенности палеогеновые слои почти полностью разрушены и на поверхности находятся верхнемеловые отложения, лишь на некоторых участках они прикрыты очень тонким слоем песчаных и песчано-каменистых отложений палеогена. Огромное окно в глубь земли представляет собой меловой и глиняный карьер, который находится в близи села. Именно здесь были найдены самые интересные геологические находки. Обитает здесь лось, косуля, кабан.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6143604" y="4531767"/>
            <a:ext cx="3000396" cy="23262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Documents and Settings\1\Рабочий стол\13819239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876"/>
            <a:ext cx="3107482" cy="20730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C:\Documents and Settings\1\Рабочий стол\38735046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142976" y="1785926"/>
            <a:ext cx="3036360" cy="22772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142852"/>
            <a:ext cx="3122046" cy="23047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0" y="4380399"/>
            <a:ext cx="478634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5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Сатина поляна.</a:t>
            </a:r>
            <a:endParaRPr lang="ru-RU" sz="1400" dirty="0" smtClean="0">
              <a:solidFill>
                <a:srgbClr val="7030A0"/>
              </a:solidFill>
              <a:latin typeface="+mn-lt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Сатина поляна – старинная усадьба. Она находится в окрестностях памятника природы «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Суруловская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лесостепь » (урочище Зимина гора), образованного в соответствии с постановлением Ульяновского облисполкома от 23 декабря 1989 г. за № 552. Она находится на границе Радищевского и Новоспасского районов к югу от сёл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Суруловка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Зыково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к востоку  от  села Александровка и юго-западу от села Юрьевки. 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786050" y="214290"/>
            <a:ext cx="3643338" cy="3929090"/>
          </a:xfrm>
        </p:spPr>
        <p:txBody>
          <a:bodyPr/>
          <a:lstStyle/>
          <a:p>
            <a:pPr>
              <a:buNone/>
            </a:pPr>
            <a:r>
              <a:rPr lang="ru-RU" sz="1600" dirty="0" smtClean="0"/>
              <a:t>                      </a:t>
            </a:r>
            <a:r>
              <a:rPr lang="ru-RU" sz="1600" b="1" dirty="0" smtClean="0"/>
              <a:t>Маркина Гора.</a:t>
            </a:r>
          </a:p>
          <a:p>
            <a:pPr>
              <a:buNone/>
            </a:pPr>
            <a:r>
              <a:rPr lang="ru-RU" sz="1600" dirty="0" smtClean="0"/>
              <a:t>	Маркина гора – памятное место, которое связано с </a:t>
            </a:r>
            <a:r>
              <a:rPr lang="ru-RU" sz="1600" dirty="0" err="1" smtClean="0"/>
              <a:t>симбирским</a:t>
            </a:r>
            <a:r>
              <a:rPr lang="ru-RU" sz="1600" dirty="0" smtClean="0"/>
              <a:t> Робин Гудом – Марком, который грабил богатых купцов, а деньги раздавал бедным погорельцам, обиженным и заступался за них. Находится гора на дороге из Сызрани в Москву, недалеко от р.п.Новоспасское. Рассказывают, что в пещере, где жил легендарный Марк, находили ложки, котёл, ножи, видели хорошо отделанную комнату, груду одежды.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42844" y="142852"/>
            <a:ext cx="2643206" cy="18573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429132"/>
            <a:ext cx="2693109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2571768" cy="20748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Documents and Settings\1\Рабочий стол\1382478349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6215074" y="214290"/>
            <a:ext cx="2664099" cy="3896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4" name="Picture 6" descr="C:\Documents and Settings\1\Рабочий стол\1383083225.jpg"/>
          <p:cNvPicPr>
            <a:picLocks noChangeAspect="1" noChangeArrowheads="1"/>
          </p:cNvPicPr>
          <p:nvPr/>
        </p:nvPicPr>
        <p:blipFill>
          <a:blip r:embed="rId6">
            <a:lum contrast="30000"/>
          </a:blip>
          <a:srcRect/>
          <a:stretch>
            <a:fillRect/>
          </a:stretch>
        </p:blipFill>
        <p:spPr bwMode="auto">
          <a:xfrm>
            <a:off x="142844" y="2214554"/>
            <a:ext cx="2695475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786446" y="4214818"/>
            <a:ext cx="33575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04040"/>
                </a:solidFill>
                <a:latin typeface="Georgia"/>
              </a:rPr>
              <a:t>Малый ключ и родник в деревне </a:t>
            </a:r>
            <a:r>
              <a:rPr lang="ru-RU" sz="1600" b="1" dirty="0" err="1" smtClean="0">
                <a:solidFill>
                  <a:srgbClr val="404040"/>
                </a:solidFill>
                <a:latin typeface="Georgia"/>
              </a:rPr>
              <a:t>Рокотушка</a:t>
            </a:r>
            <a:r>
              <a:rPr lang="ru-RU" sz="1600" b="1" dirty="0" smtClean="0">
                <a:solidFill>
                  <a:srgbClr val="404040"/>
                </a:solidFill>
                <a:latin typeface="Georgia"/>
              </a:rPr>
              <a:t>.</a:t>
            </a:r>
          </a:p>
          <a:p>
            <a:r>
              <a:rPr lang="ru-RU" sz="1600" dirty="0" smtClean="0">
                <a:solidFill>
                  <a:srgbClr val="404040"/>
                </a:solidFill>
                <a:latin typeface="Georgia"/>
              </a:rPr>
              <a:t>Малый ключ - существует с момента заселения людьми этих мест. Вода студеная, обретает полезные свойства, проходя через слой земли. Рядом глазной родник, после промывания водой из этого родника у людей улучшается зрение.</a:t>
            </a:r>
            <a:endParaRPr lang="ru-RU" sz="1600" dirty="0"/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1\Рабочий стол\i (1).jpg"/>
          <p:cNvPicPr>
            <a:picLocks noChangeAspect="1" noChangeArrowheads="1"/>
          </p:cNvPicPr>
          <p:nvPr/>
        </p:nvPicPr>
        <p:blipFill>
          <a:blip r:embed="rId2">
            <a:lum bright="-20000" contrast="-40000"/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4500562" cy="2714620"/>
          </a:xfrm>
        </p:spPr>
        <p:txBody>
          <a:bodyPr/>
          <a:lstStyle/>
          <a:p>
            <a:pPr algn="ctr">
              <a:buNone/>
            </a:pPr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Родник  «Живая вода»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На окраине села Комаровка есть родник </a:t>
            </a:r>
            <a:r>
              <a:rPr lang="ru-RU" sz="14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Параскевы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мученицы – неглубокий колодец в маленькой деревянной часовне. Когда  то по легенде, здесь был явлена икона святой великомученицы  </a:t>
            </a:r>
            <a:r>
              <a:rPr lang="ru-RU" sz="14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Параскевы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Пятницы. К роднику </a:t>
            </a:r>
            <a:r>
              <a:rPr lang="ru-RU" sz="14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Параскевы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приезжают из Сызрани и Самары – умыться,  водички  набрать, помолиться. Здесь служат молебны во время бездождия, которые раньше всегда оканчивались обильным дождем.</a:t>
            </a:r>
          </a:p>
          <a:p>
            <a:pPr>
              <a:buNone/>
            </a:pPr>
            <a:endParaRPr lang="ru-RU" sz="14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6215073" y="642918"/>
            <a:ext cx="2928927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4143372" y="0"/>
            <a:ext cx="2786082" cy="2347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643438" y="3214686"/>
            <a:ext cx="450056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Чёрная берёза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Совершенно необъяснимый с позиции здравого смысла природный феномен. Среди обычного смешанного леса на небольшой полянке недалеко от села Троицкий </a:t>
            </a:r>
            <a:r>
              <a:rPr lang="ru-RU" sz="14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Сунгур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стоит дерево со стволом и листьями берёзы, но вместо белого ствол покрыт чёрным бархатом. В ботанической науке дерево относится к берёзе </a:t>
            </a:r>
            <a:r>
              <a:rPr lang="ru-RU" sz="14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повислой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виду, характерному для местной флоры. Это высокое раскидистое дерево растёт вместе с лиственницей и другими, но белоствольными берёзами. Появление этого необычного дерева легенда связывает с трагической любовью и одиночеством местной девушки. «Пусть бы стала я лучше деревом жалостным, чтобы горе – несчастье моё люди видели им вместе со мной плакали…»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 flipH="1">
            <a:off x="1857356" y="4740584"/>
            <a:ext cx="2643206" cy="211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C:\Documents and Settings\1\Рабочий стол\адм\P4299227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85720" y="2643182"/>
            <a:ext cx="2286016" cy="3048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1\Рабочий стол\i (4).jpg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0" y="-24919"/>
            <a:ext cx="9144000" cy="6882920"/>
          </a:xfrm>
          <a:prstGeom prst="rect">
            <a:avLst/>
          </a:prstGeom>
          <a:noFill/>
        </p:spPr>
      </p:pic>
      <p:sp>
        <p:nvSpPr>
          <p:cNvPr id="5" name="Багетная рамка 4"/>
          <p:cNvSpPr/>
          <p:nvPr/>
        </p:nvSpPr>
        <p:spPr>
          <a:xfrm>
            <a:off x="3000364" y="357166"/>
            <a:ext cx="3143272" cy="78581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Контакты</a:t>
            </a:r>
            <a:endParaRPr lang="ru-RU" sz="3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948094"/>
              </p:ext>
            </p:extLst>
          </p:nvPr>
        </p:nvGraphicFramePr>
        <p:xfrm>
          <a:off x="428596" y="1571612"/>
          <a:ext cx="8429684" cy="4486656"/>
        </p:xfrm>
        <a:graphic>
          <a:graphicData uri="http://schemas.openxmlformats.org/drawingml/2006/table">
            <a:tbl>
              <a:tblPr/>
              <a:tblGrid>
                <a:gridCol w="3723650"/>
                <a:gridCol w="4706034"/>
              </a:tblGrid>
              <a:tr h="10985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Глава муниципального образования «Новоспасский район»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Горбунов Александр Михайлович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Тел. (84238)2-32-35 (приемная)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Факс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: (84238)2-22-30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E-mail: </a:t>
                      </a:r>
                      <a:r>
                        <a:rPr lang="en-US" sz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adm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7313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@</a:t>
                      </a:r>
                      <a:r>
                        <a:rPr lang="en-US" sz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mail.ru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63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Заместители  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Главы администрации   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района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64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Первый Заместитель Главы администрации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района по развитию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реального сектора экономики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Антилов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 Николай Николаевич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Тел: (84238)2-13-55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85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И.О.заместителя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Главы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администрации района, начальник управления экономического развития и инвестиций 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Солодова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Людмила Викторовна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Тел. (84238)2-28-15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Факс: (84238)2-16-55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E-mail: 21655@bk.ru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1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И.О директора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АНО «Центр развития предпринимательства» муниципального образования «Новоспасский район» 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Артюшина Маргарита Викторовна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Тел</a:t>
                      </a:r>
                      <a:r>
                        <a:rPr lang="ru-RU" sz="1600" b="0" dirty="0">
                          <a:latin typeface="Times New Roman"/>
                          <a:ea typeface="Times New Roman"/>
                          <a:cs typeface="Times New Roman"/>
                        </a:rPr>
                        <a:t>. (84238)2-25-30</a:t>
                      </a:r>
                      <a:endParaRPr lang="ru-RU" sz="1600" b="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mail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entr-rp73@mail.ru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44824"/>
            <a:ext cx="858422" cy="80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225496"/>
            <a:ext cx="1152128" cy="76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52735"/>
            <a:ext cx="858422" cy="570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823585"/>
            <a:ext cx="862071" cy="1085828"/>
          </a:xfrm>
          <a:prstGeom prst="rect">
            <a:avLst/>
          </a:prstGeom>
        </p:spPr>
      </p:pic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оследняя страничка сканированная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6855" t="21367" r="32412" b="41026"/>
          <a:stretch>
            <a:fillRect/>
          </a:stretch>
        </p:blipFill>
        <p:spPr>
          <a:xfrm>
            <a:off x="2143108" y="857232"/>
            <a:ext cx="4711451" cy="3357586"/>
          </a:xfrm>
        </p:spPr>
      </p:pic>
      <p:pic>
        <p:nvPicPr>
          <p:cNvPr id="5121" name="Picture 1" descr="C:\Documents and Settings\1\Рабочий стол\фото для презентаций\последняя страничка сканированная.jpg"/>
          <p:cNvPicPr>
            <a:picLocks noChangeAspect="1" noChangeArrowheads="1"/>
          </p:cNvPicPr>
          <p:nvPr/>
        </p:nvPicPr>
        <p:blipFill>
          <a:blip r:embed="rId2"/>
          <a:srcRect l="63600" t="53806" r="3951" b="3715"/>
          <a:stretch>
            <a:fillRect/>
          </a:stretch>
        </p:blipFill>
        <p:spPr bwMode="auto">
          <a:xfrm>
            <a:off x="0" y="0"/>
            <a:ext cx="2222497" cy="4000494"/>
          </a:xfrm>
          <a:prstGeom prst="rect">
            <a:avLst/>
          </a:prstGeom>
          <a:noFill/>
        </p:spPr>
      </p:pic>
      <p:pic>
        <p:nvPicPr>
          <p:cNvPr id="5122" name="Picture 2" descr="C:\Documents and Settings\1\Рабочий стол\фото для презентаций\последняя страничка сканированная.jpg"/>
          <p:cNvPicPr>
            <a:picLocks noChangeAspect="1" noChangeArrowheads="1"/>
          </p:cNvPicPr>
          <p:nvPr/>
        </p:nvPicPr>
        <p:blipFill>
          <a:blip r:embed="rId2"/>
          <a:srcRect l="58532" t="22980" r="4761" b="62314"/>
          <a:stretch>
            <a:fillRect/>
          </a:stretch>
        </p:blipFill>
        <p:spPr bwMode="auto">
          <a:xfrm>
            <a:off x="3143240" y="0"/>
            <a:ext cx="2286016" cy="1359253"/>
          </a:xfrm>
          <a:prstGeom prst="rect">
            <a:avLst/>
          </a:prstGeom>
          <a:noFill/>
        </p:spPr>
      </p:pic>
      <p:pic>
        <p:nvPicPr>
          <p:cNvPr id="5123" name="Picture 3" descr="C:\Documents and Settings\1\Рабочий стол\фото для презентаций\последняя страничка сканированная.jpg"/>
          <p:cNvPicPr>
            <a:picLocks noChangeAspect="1" noChangeArrowheads="1"/>
          </p:cNvPicPr>
          <p:nvPr/>
        </p:nvPicPr>
        <p:blipFill>
          <a:blip r:embed="rId2"/>
          <a:srcRect l="8660" t="4123" r="47222" b="79384"/>
          <a:stretch>
            <a:fillRect/>
          </a:stretch>
        </p:blipFill>
        <p:spPr bwMode="auto">
          <a:xfrm>
            <a:off x="0" y="5339956"/>
            <a:ext cx="3500462" cy="1518044"/>
          </a:xfrm>
          <a:prstGeom prst="rect">
            <a:avLst/>
          </a:prstGeom>
          <a:noFill/>
        </p:spPr>
      </p:pic>
      <p:pic>
        <p:nvPicPr>
          <p:cNvPr id="5124" name="Picture 4" descr="C:\Documents and Settings\1\Рабочий стол\фото для презентаций\последняя страничка сканированная.jpg"/>
          <p:cNvPicPr>
            <a:picLocks noChangeAspect="1" noChangeArrowheads="1"/>
          </p:cNvPicPr>
          <p:nvPr/>
        </p:nvPicPr>
        <p:blipFill>
          <a:blip r:embed="rId2"/>
          <a:srcRect l="7884" t="60799" r="39726" b="7784"/>
          <a:stretch>
            <a:fillRect/>
          </a:stretch>
        </p:blipFill>
        <p:spPr bwMode="auto">
          <a:xfrm>
            <a:off x="5214942" y="3571876"/>
            <a:ext cx="3929058" cy="3286124"/>
          </a:xfrm>
          <a:prstGeom prst="rect">
            <a:avLst/>
          </a:prstGeom>
          <a:noFill/>
        </p:spPr>
      </p:pic>
      <p:pic>
        <p:nvPicPr>
          <p:cNvPr id="5125" name="Picture 5" descr="C:\Documents and Settings\1\Рабочий стол\фото для презентаций\последняя страничка сканированная.jpg"/>
          <p:cNvPicPr>
            <a:picLocks noChangeAspect="1" noChangeArrowheads="1"/>
          </p:cNvPicPr>
          <p:nvPr/>
        </p:nvPicPr>
        <p:blipFill>
          <a:blip r:embed="rId2"/>
          <a:srcRect l="67907" t="39101" r="4284" b="47416"/>
          <a:stretch>
            <a:fillRect/>
          </a:stretch>
        </p:blipFill>
        <p:spPr bwMode="auto">
          <a:xfrm>
            <a:off x="2428860" y="4000504"/>
            <a:ext cx="2071702" cy="13811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143636" y="642918"/>
            <a:ext cx="3000364" cy="178595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Население района составляет – 21480чел.</a:t>
            </a:r>
          </a:p>
          <a:p>
            <a:pPr algn="just"/>
            <a:r>
              <a:rPr lang="ru-RU" sz="105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Административный центр:</a:t>
            </a:r>
          </a:p>
          <a:p>
            <a:pPr algn="just"/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Новоспасское-г/</a:t>
            </a:r>
            <a:r>
              <a:rPr lang="ru-RU" sz="105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п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- </a:t>
            </a:r>
            <a:r>
              <a:rPr lang="ru-RU" sz="105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12873 чел.</a:t>
            </a:r>
          </a:p>
          <a:p>
            <a:pPr algn="just"/>
            <a:r>
              <a:rPr lang="ru-RU" sz="105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Троицко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-  </a:t>
            </a:r>
            <a:r>
              <a:rPr lang="ru-RU" sz="105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Сунгурское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с/</a:t>
            </a:r>
            <a:r>
              <a:rPr lang="ru-RU" sz="105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п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-</a:t>
            </a:r>
            <a:r>
              <a:rPr lang="ru-RU" sz="105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1544 чел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Садовское с/</a:t>
            </a:r>
            <a:r>
              <a:rPr lang="ru-RU" sz="105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п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105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1279 чел.</a:t>
            </a:r>
          </a:p>
          <a:p>
            <a:pPr algn="just"/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Красносельское с/</a:t>
            </a:r>
            <a:r>
              <a:rPr lang="ru-RU" sz="105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п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- </a:t>
            </a:r>
            <a:r>
              <a:rPr lang="ru-RU" sz="105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3335 чел.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105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Коптевское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с/</a:t>
            </a:r>
            <a:r>
              <a:rPr lang="ru-RU" sz="105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п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– </a:t>
            </a:r>
            <a:r>
              <a:rPr lang="ru-RU" sz="105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1361 чел.</a:t>
            </a:r>
          </a:p>
          <a:p>
            <a:pPr algn="just"/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Фабрично- </a:t>
            </a:r>
            <a:r>
              <a:rPr lang="ru-RU" sz="105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Выселковское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с/</a:t>
            </a:r>
            <a:r>
              <a:rPr lang="ru-RU" sz="105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п</a:t>
            </a:r>
            <a:r>
              <a:rPr lang="ru-RU" sz="105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105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1088 чел.</a:t>
            </a:r>
            <a:endParaRPr lang="ru-RU" sz="1050" b="1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126" name="Picture 6" descr="C:\Documents and Settings\1\Рабочий стол\фото для презентаций\последняя страничка сканированная.jpg"/>
          <p:cNvPicPr>
            <a:picLocks noChangeAspect="1" noChangeArrowheads="1"/>
          </p:cNvPicPr>
          <p:nvPr/>
        </p:nvPicPr>
        <p:blipFill>
          <a:blip r:embed="rId2"/>
          <a:srcRect l="57467" t="4723" r="7312" b="93272"/>
          <a:stretch>
            <a:fillRect/>
          </a:stretch>
        </p:blipFill>
        <p:spPr bwMode="auto">
          <a:xfrm>
            <a:off x="6143636" y="428604"/>
            <a:ext cx="2786082" cy="21431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1\Рабочий стол\bydtcnbwbb.jpg"/>
          <p:cNvPicPr>
            <a:picLocks noChangeAspect="1" noChangeArrowheads="1"/>
          </p:cNvPicPr>
          <p:nvPr/>
        </p:nvPicPr>
        <p:blipFill>
          <a:blip r:embed="rId2" cstate="print">
            <a:lum bright="30000" contrast="-40000"/>
          </a:blip>
          <a:srcRect/>
          <a:stretch>
            <a:fillRect/>
          </a:stretch>
        </p:blipFill>
        <p:spPr bwMode="auto">
          <a:xfrm>
            <a:off x="-36513" y="0"/>
            <a:ext cx="9288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sz="quarter" idx="13"/>
          </p:nvPr>
        </p:nvGraphicFramePr>
        <p:xfrm>
          <a:off x="785786" y="1928802"/>
          <a:ext cx="7786741" cy="4500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2844" y="142852"/>
            <a:ext cx="9144064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Основные направления привлечения инвестиций в МО «Новоспасский район»</a:t>
            </a:r>
            <a:endParaRPr lang="ru-RU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1\Рабочий стол\инфа на конкурс\фото к конкурсу\фото Фок.jpg"/>
          <p:cNvPicPr>
            <a:picLocks noChangeAspect="1" noChangeArrowheads="1"/>
          </p:cNvPicPr>
          <p:nvPr/>
        </p:nvPicPr>
        <p:blipFill>
          <a:blip r:embed="rId2" cstate="print"/>
          <a:srcRect l="48563" t="68633" r="5499" b="6086"/>
          <a:stretch>
            <a:fillRect/>
          </a:stretch>
        </p:blipFill>
        <p:spPr bwMode="auto">
          <a:xfrm>
            <a:off x="6000760" y="2571744"/>
            <a:ext cx="3000396" cy="1408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Documents and Settings\1\Рабочий стол\инфа на конкурс\фото к конкурсу\фото Фок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3500" t="58989" r="54312" b="10112"/>
          <a:stretch>
            <a:fillRect/>
          </a:stretch>
        </p:blipFill>
        <p:spPr bwMode="auto">
          <a:xfrm>
            <a:off x="5500694" y="3929066"/>
            <a:ext cx="2724387" cy="1331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Documents and Settings\1\Рабочий стол\инфа на конкурс\фото к конкурсу\фото Фок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58125" t="5618" r="5312" b="64887"/>
          <a:stretch>
            <a:fillRect/>
          </a:stretch>
        </p:blipFill>
        <p:spPr bwMode="auto">
          <a:xfrm>
            <a:off x="6072198" y="5214950"/>
            <a:ext cx="2857520" cy="1538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Фото Ольга\Фоторепортаж\Фоты\100D3000\DSC_0077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572132" y="714356"/>
            <a:ext cx="3380768" cy="1904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571604" y="0"/>
            <a:ext cx="6000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Объекты</a:t>
            </a:r>
            <a:r>
              <a:rPr lang="ru-RU" sz="2200" dirty="0" smtClean="0"/>
              <a:t> 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введенные</a:t>
            </a:r>
            <a:r>
              <a:rPr lang="ru-RU" sz="2200" dirty="0" smtClean="0"/>
              <a:t> 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эксплуатацию.</a:t>
            </a:r>
          </a:p>
          <a:p>
            <a:pPr algn="ctr"/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ФОК «Центр-ЮГ»</a:t>
            </a:r>
            <a:endParaRPr lang="ru-RU" sz="2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C:\Documents and Settings\1\Рабочий стол\зал2.jpg"/>
          <p:cNvPicPr>
            <a:picLocks noChangeAspect="1" noChangeArrowheads="1"/>
          </p:cNvPicPr>
          <p:nvPr/>
        </p:nvPicPr>
        <p:blipFill>
          <a:blip r:embed="rId4"/>
          <a:srcRect r="8536"/>
          <a:stretch>
            <a:fillRect/>
          </a:stretch>
        </p:blipFill>
        <p:spPr bwMode="auto">
          <a:xfrm>
            <a:off x="2857488" y="785794"/>
            <a:ext cx="2450259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Documents and Settings\1\Рабочий стол\бассей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785793"/>
            <a:ext cx="2357454" cy="1767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57158" y="2786058"/>
            <a:ext cx="5072098" cy="3857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49263" algn="just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Торжественное открытие ФОК «Центр-Юг» состоялось 24 марта 2011 года. Физкультурно-оздоровительный комплекс представляет из себя двухэтажное здание, площадью 2335,0 кв. метров: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первом этаже: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indent="425450" algn="just" eaLnBrk="0" hangingPunct="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спортивный зал для учебно-тренировочных занятий баскетболом, волейболом, бадминтоном и проведения спортивных мероприятий;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indent="425450" algn="just" eaLnBrk="0" hangingPunct="0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втором этаже размещаются: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indent="425450" algn="just" eaLnBrk="0" hangingPunct="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места для зрителей в спортзале;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indent="425450" algn="just" eaLnBrk="0" hangingPunct="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тренажерный зал на 20 единиц оборудования;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indent="425450" algn="just" eaLnBrk="0" hangingPunct="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зал для занятий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тхеквондо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indent="425450" algn="just" eaLnBrk="0" hangingPunct="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Сделан  пристрой к физкультурно-оздоровительному комплексу в виде плавательного бассейна с чашей размером 25х10 м. и общим охватом населения 256 человек в сутки.</a:t>
            </a:r>
          </a:p>
          <a:p>
            <a:pPr indent="425450" algn="just" eaLnBrk="0" hangingPunct="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инвестиций составил 112 млн. рублей.</a:t>
            </a:r>
          </a:p>
          <a:p>
            <a:pPr indent="425450" algn="just" eaLnBrk="0" hangingPunct="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последние 3 года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физкультурно-оздоравительный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комплекс посетили около 100 тыс. человек</a:t>
            </a:r>
            <a:endParaRPr lang="ru-RU" sz="1400" dirty="0"/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1\Мои документы\НУЖНОЕ\ОЛЬГА)))\Ледовый\c2RlbGFub3VuYXMucnUvdXBsb2Fkcy82LzEvNjE0MTM1NjI3NTU4OC5qcGVnP19faWQ9MjY4MTU=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143108" y="3643314"/>
            <a:ext cx="1881830" cy="14446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 descr="C:\Documents and Settings\1\Рабочий стол\инфа на конкурс\объекты в нсп\DSC_0324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0" y="357166"/>
            <a:ext cx="2928958" cy="19609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C:\Documents and Settings\1\Рабочий стол\фотки для буклета\DSCN0339.jpg"/>
          <p:cNvPicPr>
            <a:picLocks noChangeAspect="1" noChangeArrowheads="1"/>
          </p:cNvPicPr>
          <p:nvPr/>
        </p:nvPicPr>
        <p:blipFill>
          <a:blip r:embed="rId4" cstate="print"/>
          <a:srcRect l="15385" t="5128" r="5769" b="7703"/>
          <a:stretch>
            <a:fillRect/>
          </a:stretch>
        </p:blipFill>
        <p:spPr bwMode="auto">
          <a:xfrm>
            <a:off x="0" y="4666100"/>
            <a:ext cx="2643174" cy="2191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8" name="Picture 4" descr="C:\Documents and Settings\1\Рабочий стол\фотки для буклета\DSCN0290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l="9837" t="16949" r="4917" b="17484"/>
          <a:stretch>
            <a:fillRect/>
          </a:stretch>
        </p:blipFill>
        <p:spPr bwMode="auto">
          <a:xfrm>
            <a:off x="5357818" y="4797307"/>
            <a:ext cx="3571868" cy="2060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Documents and Settings\1\Рабочий стол\хоккей\DSCN0184.jpg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 l="4054" t="16217" r="2703"/>
          <a:stretch>
            <a:fillRect/>
          </a:stretch>
        </p:blipFill>
        <p:spPr bwMode="auto">
          <a:xfrm>
            <a:off x="2643174" y="5072050"/>
            <a:ext cx="2650148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\\Nov-econ\общая\DSCN0243.jpg"/>
          <p:cNvPicPr>
            <a:picLocks noChangeAspect="1" noChangeArrowheads="1"/>
          </p:cNvPicPr>
          <p:nvPr/>
        </p:nvPicPr>
        <p:blipFill>
          <a:blip r:embed="rId7" cstate="print">
            <a:lum bright="10000" contrast="20000"/>
          </a:blip>
          <a:srcRect l="18487" t="12325" r="21430"/>
          <a:stretch>
            <a:fillRect/>
          </a:stretch>
        </p:blipFill>
        <p:spPr bwMode="auto">
          <a:xfrm>
            <a:off x="1785918" y="1500174"/>
            <a:ext cx="1987936" cy="2175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Documents and Settings\1\Мои документы\НУЖНОЕ\ОЛЬГА)))\Ледовый\66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282" y="2500306"/>
            <a:ext cx="1500198" cy="2250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929058" y="500042"/>
            <a:ext cx="5072066" cy="44291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Значимым мероприятием 2012 года, стало открытие Дворца Спорта «Олимп». Ледовый дворец в Новоспасском - первая крытая ледовая арена в сельском муниципальном образовании Ульяновской области. Дворец спорта оснащен ледовым полем  и трибунами на 204 места, в зоне плоскостных сооружений размещены спортивный стадион для тренировок и соревнований.     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  Комплекс спортивных сооружений на стадионе включает в себя следующие объекты: футбольная площадка с искусственным покрытием, две круговые и четыре линейные беговые дорожки с наливным покрытием, гимнастический комплекс, трибуны.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Объем вложенных инвестиций – 238 млн. рублей.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За последние 3 года дворец спорта «Олимп» посетили 87,5 тысяч человек</a:t>
            </a:r>
          </a:p>
          <a:p>
            <a:endParaRPr lang="ru-RU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2428860" y="0"/>
            <a:ext cx="4357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Дворец спорта «Олимп»</a:t>
            </a:r>
            <a:endParaRPr lang="ru-RU" sz="2200" b="1" dirty="0">
              <a:ln w="10541" cmpd="sng">
                <a:solidFill>
                  <a:schemeClr val="bg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4572000" cy="6715148"/>
          </a:xfrm>
        </p:spPr>
        <p:txBody>
          <a:bodyPr/>
          <a:lstStyle/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7619"/>
            <a:ext cx="4211960" cy="6858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600" b="1" dirty="0" smtClean="0"/>
              <a:t>Микрорайон «Южный»</a:t>
            </a:r>
            <a:endParaRPr lang="ru-RU" sz="1700" dirty="0" smtClean="0"/>
          </a:p>
          <a:p>
            <a:pPr>
              <a:buNone/>
            </a:pPr>
            <a:r>
              <a:rPr lang="ru-RU" sz="1500" dirty="0" smtClean="0"/>
              <a:t>     </a:t>
            </a:r>
            <a:r>
              <a:rPr lang="ru-RU" sz="1600" dirty="0" smtClean="0"/>
              <a:t>На сегодняшний день ведется строительство жилья в р.п. Новоспасское на 117 га  микрорайон «Южный», для этого администрация района провела следующую работу:</a:t>
            </a:r>
          </a:p>
          <a:p>
            <a:pPr lvl="0">
              <a:buNone/>
            </a:pPr>
            <a:r>
              <a:rPr lang="ru-RU" sz="1600" dirty="0" smtClean="0"/>
              <a:t>    разработан генеральный план малоэтажной застройки в 2008 г </a:t>
            </a:r>
          </a:p>
          <a:p>
            <a:pPr lvl="0">
              <a:buNone/>
            </a:pPr>
            <a:r>
              <a:rPr lang="ru-RU" sz="1600" dirty="0" smtClean="0"/>
              <a:t>     Проложены:</a:t>
            </a:r>
          </a:p>
          <a:p>
            <a:pPr lvl="0">
              <a:buNone/>
            </a:pPr>
            <a:r>
              <a:rPr lang="ru-RU" sz="1600" dirty="0" smtClean="0"/>
              <a:t>     электрические сети-17,2км;</a:t>
            </a:r>
          </a:p>
          <a:p>
            <a:pPr lvl="0">
              <a:buNone/>
            </a:pPr>
            <a:r>
              <a:rPr lang="ru-RU" sz="1600" dirty="0" smtClean="0"/>
              <a:t>     газовые сети- 12 км;</a:t>
            </a:r>
          </a:p>
          <a:p>
            <a:pPr lvl="0">
              <a:buNone/>
            </a:pPr>
            <a:r>
              <a:rPr lang="ru-RU" sz="1600" dirty="0" smtClean="0"/>
              <a:t>      водопровод -  11,5 км. </a:t>
            </a:r>
          </a:p>
          <a:p>
            <a:r>
              <a:rPr lang="ru-RU" sz="1600" dirty="0" smtClean="0"/>
              <a:t>      Для дальнейшей перспективы развития </a:t>
            </a:r>
            <a:r>
              <a:rPr lang="ru-RU" sz="1600" dirty="0" err="1" smtClean="0"/>
              <a:t>р.п</a:t>
            </a:r>
            <a:r>
              <a:rPr lang="ru-RU" sz="1600" dirty="0" smtClean="0"/>
              <a:t>. Новоспасское, а в  ближайшем будущем города, в 2018году было принято решение сформировать дополнительно земельные участки на площади 90 га.</a:t>
            </a:r>
          </a:p>
          <a:p>
            <a:r>
              <a:rPr lang="ru-RU" sz="1600" dirty="0" smtClean="0"/>
              <a:t>Жилой массив будет включать в себя жилые дома, объекты обслуживания жилой зоны( магазины, ремонтные </a:t>
            </a:r>
            <a:r>
              <a:rPr lang="ru-RU" sz="1600" dirty="0" err="1" smtClean="0"/>
              <a:t>местерские</a:t>
            </a:r>
            <a:r>
              <a:rPr lang="ru-RU" sz="1600" dirty="0" smtClean="0"/>
              <a:t>, парикмахерские и </a:t>
            </a:r>
            <a:r>
              <a:rPr lang="ru-RU" sz="1600" smtClean="0"/>
              <a:t>т.д.).</a:t>
            </a:r>
            <a:endParaRPr lang="ru-RU" sz="1600" dirty="0" smtClean="0"/>
          </a:p>
        </p:txBody>
      </p:sp>
      <p:pic>
        <p:nvPicPr>
          <p:cNvPr id="17409" name="Picture 1" descr="C:\Documents and Settings\1\Рабочий стол\фотки для буклета\DSCN024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14876" y="0"/>
            <a:ext cx="3857652" cy="233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0" name="Picture 2" descr="C:\Documents and Settings\1\Рабочий стол\фотки для буклета\DSCN025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33333"/>
          <a:stretch>
            <a:fillRect/>
          </a:stretch>
        </p:blipFill>
        <p:spPr bwMode="auto">
          <a:xfrm>
            <a:off x="6000760" y="2714620"/>
            <a:ext cx="3035736" cy="178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1" name="Picture 3" descr="C:\Documents and Settings\1\Рабочий стол\фотки для буклета\DSCN0252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b="32352"/>
          <a:stretch>
            <a:fillRect/>
          </a:stretch>
        </p:blipFill>
        <p:spPr bwMode="auto">
          <a:xfrm>
            <a:off x="5905875" y="5072074"/>
            <a:ext cx="3130621" cy="178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2" name="Picture 4" descr="C:\Documents and Settings\1\Рабочий стол\фотки для буклета\DSCN0259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r="17104" b="29567"/>
          <a:stretch>
            <a:fillRect/>
          </a:stretch>
        </p:blipFill>
        <p:spPr bwMode="auto">
          <a:xfrm>
            <a:off x="4429124" y="4143380"/>
            <a:ext cx="2928958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3" name="Picture 5" descr="C:\Documents and Settings\1\Рабочий стол\фотки для буклета\DSCN0253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6808" b="24243"/>
          <a:stretch>
            <a:fillRect/>
          </a:stretch>
        </p:blipFill>
        <p:spPr bwMode="auto">
          <a:xfrm>
            <a:off x="4357686" y="1500174"/>
            <a:ext cx="2786082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4479233"/>
      </p:ext>
    </p:extLst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428992" y="142852"/>
            <a:ext cx="46434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Georgia" pitchFamily="18" charset="0"/>
                <a:ea typeface="Times New Roman" pitchFamily="18" charset="0"/>
              </a:rPr>
              <a:t>	</a:t>
            </a:r>
          </a:p>
          <a:p>
            <a:pPr algn="just"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Georgia" pitchFamily="18" charset="0"/>
                <a:ea typeface="Times New Roman" pitchFamily="18" charset="0"/>
              </a:rPr>
              <a:t>	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</p:txBody>
      </p:sp>
      <p:pic>
        <p:nvPicPr>
          <p:cNvPr id="61442" name="Picture 2" descr="C:\Documents and Settings\1\Рабочий стол\Ульяновск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 l="30182"/>
          <a:stretch>
            <a:fillRect/>
          </a:stretch>
        </p:blipFill>
        <p:spPr bwMode="auto">
          <a:xfrm>
            <a:off x="285720" y="642918"/>
            <a:ext cx="3286148" cy="30179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 descr="C:\Documents and Settings\1\Рабочий стол\инфа на конкурс\объекты в нсп\DSC_0266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9091" t="32107"/>
          <a:stretch>
            <a:fillRect/>
          </a:stretch>
        </p:blipFill>
        <p:spPr bwMode="auto">
          <a:xfrm>
            <a:off x="214283" y="3929066"/>
            <a:ext cx="4857783" cy="2571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 descr="C:\Documents and Settings\1\Рабочий стол\инфа на конкурс\объекты в нсп\DSC_0263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5357818" y="3929066"/>
            <a:ext cx="3627966" cy="2571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6248" y="571480"/>
            <a:ext cx="4714908" cy="30003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Georgia" pitchFamily="18" charset="0"/>
                <a:ea typeface="Times New Roman" pitchFamily="18" charset="0"/>
              </a:rPr>
              <a:t>В 2013 году новым резидентом </a:t>
            </a:r>
            <a:r>
              <a:rPr lang="ru-RU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Georgia" pitchFamily="18" charset="0"/>
                <a:ea typeface="Times New Roman" pitchFamily="18" charset="0"/>
              </a:rPr>
              <a:t>промзоны</a:t>
            </a:r>
            <a:r>
              <a:rPr lang="ru-RU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Georgia" pitchFamily="18" charset="0"/>
                <a:ea typeface="Times New Roman" pitchFamily="18" charset="0"/>
              </a:rPr>
              <a:t> стал ЗАО «</a:t>
            </a:r>
            <a:r>
              <a:rPr lang="ru-RU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Georgia" pitchFamily="18" charset="0"/>
                <a:ea typeface="Times New Roman" pitchFamily="18" charset="0"/>
              </a:rPr>
              <a:t>Ульяновскнефтепродукт</a:t>
            </a:r>
            <a:r>
              <a:rPr lang="ru-RU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Georgia" pitchFamily="18" charset="0"/>
                <a:ea typeface="Times New Roman" pitchFamily="18" charset="0"/>
              </a:rPr>
              <a:t>»  с проектом по строительству многотопливного автозаправочного комплекса, который в мае был введен в эксплуатацию. Объем инвестиций составил-50,5 млн.руб., создано 15 новых рабочих мест.</a:t>
            </a:r>
            <a:endParaRPr lang="ru-RU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0"/>
            <a:ext cx="9001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Автозаправочный комплекс ЗАО «</a:t>
            </a:r>
            <a:r>
              <a:rPr lang="ru-RU" sz="22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Ульяновскнефтепродукт</a:t>
            </a:r>
            <a:r>
              <a:rPr lang="ru-RU" sz="2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»</a:t>
            </a:r>
            <a:endParaRPr lang="ru-RU" sz="22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p1.jpg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Documents and Settings\1\Рабочий стол\инфа на конкурс\фото к конкурсу\1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714876" y="4429132"/>
            <a:ext cx="3447426" cy="242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Documents and Settings\1\Рабочий стол\инфа на конкурс\фото к конкурсу\IMG_20150916_122645 (1)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/>
          <a:stretch>
            <a:fillRect/>
          </a:stretch>
        </p:blipFill>
        <p:spPr bwMode="auto">
          <a:xfrm>
            <a:off x="6000760" y="2428868"/>
            <a:ext cx="3000364" cy="2714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1357297"/>
            <a:ext cx="5429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n-lt"/>
                <a:cs typeface="Times New Roman" pitchFamily="18" charset="0"/>
              </a:rPr>
              <a:t>  Введен  в эксплуатацию  в декабре 2015 г.</a:t>
            </a:r>
          </a:p>
          <a:p>
            <a:r>
              <a:rPr lang="ru-RU" b="1" dirty="0" smtClean="0">
                <a:latin typeface="+mn-lt"/>
                <a:cs typeface="Times New Roman" pitchFamily="18" charset="0"/>
              </a:rPr>
              <a:t>  Объем инвестиций  составил 4 млн. руб.,</a:t>
            </a:r>
          </a:p>
          <a:p>
            <a:r>
              <a:rPr lang="ru-RU" b="1" dirty="0" smtClean="0">
                <a:latin typeface="+mn-lt"/>
                <a:cs typeface="Times New Roman" pitchFamily="18" charset="0"/>
              </a:rPr>
              <a:t>  создано 6 новых рабочих мест. </a:t>
            </a:r>
          </a:p>
          <a:p>
            <a:r>
              <a:rPr lang="ru-RU" b="1" dirty="0" smtClean="0">
                <a:latin typeface="+mn-lt"/>
              </a:rPr>
              <a:t> </a:t>
            </a:r>
            <a:endParaRPr lang="ru-RU" b="1" dirty="0">
              <a:latin typeface="+mn-lt"/>
            </a:endParaRPr>
          </a:p>
        </p:txBody>
      </p:sp>
      <p:pic>
        <p:nvPicPr>
          <p:cNvPr id="5122" name="Picture 2" descr="C:\Documents and Settings\1\Рабочий стол\фотки для буклета\DSCN0275.jpg"/>
          <p:cNvPicPr>
            <a:picLocks noChangeAspect="1" noChangeArrowheads="1"/>
          </p:cNvPicPr>
          <p:nvPr/>
        </p:nvPicPr>
        <p:blipFill>
          <a:blip r:embed="rId5" cstate="print"/>
          <a:srcRect b="11121"/>
          <a:stretch>
            <a:fillRect/>
          </a:stretch>
        </p:blipFill>
        <p:spPr bwMode="auto">
          <a:xfrm>
            <a:off x="5214942" y="1"/>
            <a:ext cx="3929058" cy="261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1\Рабочий стол\фотки для буклета\DSCN02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0" y="2571744"/>
            <a:ext cx="3429024" cy="25720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4" name="Picture 4" descr="C:\Documents and Settings\1\Рабочий стол\фотки для буклета\DSCN02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4393111"/>
            <a:ext cx="3286148" cy="2464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3786214" cy="12144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 ИП Лисов Д.Е.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Торговый центр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строительных материалов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 «Спасский»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6209</TotalTime>
  <Words>2238</Words>
  <Application>Microsoft Office PowerPoint</Application>
  <PresentationFormat>Экран (4:3)</PresentationFormat>
  <Paragraphs>260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декабре 2018 года введен в эксплуатацию комплекс КРС на 1200 голов  в ООО «Агро-Нептун»,общий объём инвестиций составил 600 млн.рублей</vt:lpstr>
      <vt:lpstr>В 2018 году успешно реализован проект И П Петровой Н.В. Строительство комплекса придорожного сервиса «Медведефф-1». (Коптевское сельское поселение). Объем вложений инвестиций составил 125 млн. рублей. Завершается строительство комплекса придорожного сервиса «Медведефф-2»( Садовское сельское поселение). Общий объем вложений инвестиций составит 127,5 млн. руб. , на 01.01.2019 г.   инвестиционные вложения составили 42 мн. 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Туристический маршрут. Достопримечательности района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Новоспасский     район</dc:title>
  <dc:creator>Ольга Шишкина</dc:creator>
  <cp:lastModifiedBy>Marat Glykhov</cp:lastModifiedBy>
  <cp:revision>650</cp:revision>
  <cp:lastPrinted>2018-12-07T09:42:45Z</cp:lastPrinted>
  <dcterms:created xsi:type="dcterms:W3CDTF">2014-09-23T08:23:36Z</dcterms:created>
  <dcterms:modified xsi:type="dcterms:W3CDTF">2019-07-09T06:16:06Z</dcterms:modified>
</cp:coreProperties>
</file>