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59" r:id="rId3"/>
    <p:sldId id="264" r:id="rId4"/>
    <p:sldId id="262" r:id="rId5"/>
    <p:sldId id="263" r:id="rId6"/>
    <p:sldId id="261" r:id="rId7"/>
    <p:sldId id="266" r:id="rId8"/>
    <p:sldId id="272" r:id="rId9"/>
    <p:sldId id="278" r:id="rId10"/>
    <p:sldId id="319" r:id="rId11"/>
    <p:sldId id="320" r:id="rId12"/>
    <p:sldId id="323" r:id="rId13"/>
    <p:sldId id="327" r:id="rId14"/>
    <p:sldId id="330" r:id="rId15"/>
    <p:sldId id="328" r:id="rId16"/>
    <p:sldId id="313" r:id="rId17"/>
    <p:sldId id="317" r:id="rId18"/>
    <p:sldId id="329" r:id="rId19"/>
    <p:sldId id="321" r:id="rId20"/>
    <p:sldId id="296" r:id="rId21"/>
    <p:sldId id="307" r:id="rId22"/>
    <p:sldId id="325" r:id="rId23"/>
    <p:sldId id="308" r:id="rId24"/>
    <p:sldId id="309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9481"/>
    <a:srgbClr val="173A8D"/>
    <a:srgbClr val="001736"/>
    <a:srgbClr val="0F2741"/>
    <a:srgbClr val="003374"/>
    <a:srgbClr val="C9A093"/>
    <a:srgbClr val="F1F1F1"/>
    <a:srgbClr val="385592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 autoAdjust="0"/>
  </p:normalViewPr>
  <p:slideViewPr>
    <p:cSldViewPr snapToGrid="0">
      <p:cViewPr>
        <p:scale>
          <a:sx n="64" d="100"/>
          <a:sy n="64" d="100"/>
        </p:scale>
        <p:origin x="-133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129481"/>
                </a:solidFill>
              </a:defRPr>
            </a:pPr>
            <a:r>
              <a:rPr lang="ru-RU" sz="2000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Структура экономики</a:t>
            </a:r>
            <a:endParaRPr lang="ru-RU" sz="2000" dirty="0">
              <a:solidFill>
                <a:srgbClr val="12948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55903524999316"/>
          <c:y val="2.380854636748592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485433112065434E-2"/>
          <c:y val="0.13646122446488818"/>
          <c:w val="0.32983753548248146"/>
          <c:h val="0.778992680993272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566816643731089E-3"/>
                  <c:y val="-6.296492723987516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16,4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сельское,лесное хозяйство</c:v>
                </c:pt>
                <c:pt idx="1">
                  <c:v>обрабатывающие производства</c:v>
                </c:pt>
                <c:pt idx="2">
                  <c:v>транспорт</c:v>
                </c:pt>
                <c:pt idx="3">
                  <c:v>обеспечение э/энергией</c:v>
                </c:pt>
                <c:pt idx="4">
                  <c:v>торговля</c:v>
                </c:pt>
                <c:pt idx="5">
                  <c:v>строительство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</c:v>
                </c:pt>
                <c:pt idx="1">
                  <c:v>23</c:v>
                </c:pt>
                <c:pt idx="2">
                  <c:v>3</c:v>
                </c:pt>
                <c:pt idx="3">
                  <c:v>16.399999999999999</c:v>
                </c:pt>
                <c:pt idx="4">
                  <c:v>26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525792089249136"/>
          <c:y val="0"/>
          <c:w val="0.45544901333773685"/>
          <c:h val="0.94715869091135041"/>
        </c:manualLayout>
      </c:layout>
      <c:overlay val="0"/>
      <c:txPr>
        <a:bodyPr/>
        <a:lstStyle/>
        <a:p>
          <a:pPr>
            <a:defRPr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ln w="25400">
          <a:noFill/>
        </a:ln>
      </c:spPr>
    </c:sideWall>
    <c:backWall>
      <c:thickness val="0"/>
      <c:sp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702079885860825E-5"/>
          <c:y val="3.8775453521037351E-3"/>
          <c:w val="0.99995018190218521"/>
          <c:h val="0.866489737007779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капитал, млн. 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104000</c:v>
                </c:pt>
                <c:pt idx="2">
                  <c:v>204000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47488"/>
        <c:axId val="34049024"/>
        <c:axId val="0"/>
      </c:bar3DChart>
      <c:catAx>
        <c:axId val="3404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049024"/>
        <c:crosses val="autoZero"/>
        <c:auto val="1"/>
        <c:lblAlgn val="ctr"/>
        <c:lblOffset val="100"/>
        <c:noMultiLvlLbl val="0"/>
      </c:catAx>
      <c:valAx>
        <c:axId val="340490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34047488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  <a:ln w="44450">
      <a:solidFill>
        <a:srgbClr val="12948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ln w="25400">
          <a:noFill/>
        </a:ln>
      </c:spPr>
    </c:sideWall>
    <c:backWall>
      <c:thickness val="0"/>
      <c:sp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800597406965583E-5"/>
          <c:y val="0"/>
          <c:w val="0.99995018190218499"/>
          <c:h val="0.86648973700777965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капитал, тыс. руб.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4603</c:v>
                </c:pt>
                <c:pt idx="2">
                  <c:v>9029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740864"/>
        <c:axId val="34746752"/>
        <c:axId val="0"/>
      </c:bar3DChart>
      <c:catAx>
        <c:axId val="3474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746752"/>
        <c:crosses val="autoZero"/>
        <c:auto val="1"/>
        <c:lblAlgn val="ctr"/>
        <c:lblOffset val="100"/>
        <c:noMultiLvlLbl val="0"/>
      </c:catAx>
      <c:valAx>
        <c:axId val="347467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34740864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  <a:ln w="41275">
      <a:solidFill>
        <a:srgbClr val="12948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29481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720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46" y="832512"/>
            <a:ext cx="8816454" cy="32754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0"/>
                <a:solidFill>
                  <a:srgbClr val="129481"/>
                </a:solidFill>
                <a:effectLst/>
                <a:latin typeface="Times New Roman" pitchFamily="18" charset="0"/>
                <a:cs typeface="Times New Roman" pitchFamily="18" charset="0"/>
              </a:rPr>
              <a:t>Инвестиционный потенциал</a:t>
            </a:r>
            <a:br>
              <a:rPr lang="ru-RU" sz="4800" b="1" dirty="0" smtClean="0">
                <a:ln w="0"/>
                <a:solidFill>
                  <a:srgbClr val="12948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0"/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br>
              <a:rPr lang="ru-RU" sz="4800" b="1" dirty="0" smtClean="0">
                <a:ln w="0"/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0"/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 «Майнский район»</a:t>
            </a:r>
            <a:r>
              <a:rPr lang="ru-RU" sz="4800" b="1" dirty="0" smtClean="0">
                <a:ln w="0"/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n w="0"/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0"/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n w="0"/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ln w="0"/>
              <a:solidFill>
                <a:srgbClr val="173A8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лексей\Мои документы\Презентации\презентации\герб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4633" y="4640240"/>
            <a:ext cx="1815151" cy="22177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61063" y="5540991"/>
            <a:ext cx="52543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Майнский район</a:t>
            </a:r>
            <a:endParaRPr lang="ru-RU" sz="4000" b="1" dirty="0">
              <a:solidFill>
                <a:srgbClr val="12948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538" y="299803"/>
            <a:ext cx="7794003" cy="1723869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12948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Здание </a:t>
            </a:r>
            <a:r>
              <a:rPr lang="ru-RU" sz="3200" b="1" dirty="0">
                <a:solidFill>
                  <a:srgbClr val="12948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нежилое 2-х этажное в </a:t>
            </a:r>
            <a:r>
              <a:rPr lang="ru-RU" sz="3200" b="1" dirty="0" err="1" smtClean="0">
                <a:solidFill>
                  <a:srgbClr val="12948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р.п.Майна</a:t>
            </a:r>
            <a:r>
              <a:rPr lang="ru-RU" sz="3200" b="1" dirty="0" smtClean="0">
                <a:solidFill>
                  <a:srgbClr val="12948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br>
              <a:rPr lang="ru-RU" sz="3200" b="1" dirty="0" smtClean="0">
                <a:solidFill>
                  <a:srgbClr val="12948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12948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свободного назначения (торговля, услуги)</a:t>
            </a:r>
            <a:r>
              <a:rPr lang="ru-RU" sz="3200" b="1" dirty="0">
                <a:solidFill>
                  <a:srgbClr val="12948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12948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rgbClr val="129481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129481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6" name="Picture 2" descr="C:\Users\Public\Варламова\Фото Полиграфист\PIC_00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05928" y="4137285"/>
            <a:ext cx="2593298" cy="24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ublic\Варламова\Фото Полиграфист\PIC_00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997" y="1154243"/>
            <a:ext cx="2743200" cy="256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4734" y="-275604"/>
            <a:ext cx="5261548" cy="639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</a:pPr>
            <a:endParaRPr lang="ru-RU" sz="3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lnSpc>
                <a:spcPct val="90000"/>
              </a:lnSpc>
            </a:pPr>
            <a:endParaRPr lang="ru-RU" sz="3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lnSpc>
                <a:spcPct val="90000"/>
              </a:lnSpc>
            </a:pPr>
            <a:endParaRPr lang="ru-RU" sz="3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lnSpc>
                <a:spcPct val="90000"/>
              </a:lnSpc>
            </a:pPr>
            <a:endParaRPr lang="ru-RU" sz="3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lnSpc>
                <a:spcPct val="90000"/>
              </a:lnSpc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Адрес объекта: </a:t>
            </a:r>
            <a:r>
              <a:rPr lang="ru-RU" sz="2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р.п.Майна</a:t>
            </a: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 </a:t>
            </a:r>
            <a:r>
              <a:rPr lang="ru-RU" sz="2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Полбина</a:t>
            </a: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228600" lvl="0" indent="-228600">
              <a:lnSpc>
                <a:spcPct val="90000"/>
              </a:lnSpc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buFontTx/>
              <a:buChar char="-"/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площадь-725,4 </a:t>
            </a:r>
            <a:r>
              <a:rPr lang="ru-RU" sz="21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lvl="0" indent="-342900">
              <a:lnSpc>
                <a:spcPct val="90000"/>
              </a:lnSpc>
              <a:buFontTx/>
              <a:buChar char="-"/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удаленность от жилых домов-    0,05 км</a:t>
            </a:r>
          </a:p>
          <a:p>
            <a:pPr marL="342900" lvl="0" indent="-342900">
              <a:lnSpc>
                <a:spcPct val="90000"/>
              </a:lnSpc>
              <a:buFontTx/>
              <a:buChar char="-"/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ближайшая ж/д станция-             250 м</a:t>
            </a:r>
          </a:p>
          <a:p>
            <a:pPr marL="342900" lvl="0" indent="-342900">
              <a:lnSpc>
                <a:spcPct val="90000"/>
              </a:lnSpc>
              <a:buFontTx/>
              <a:buChar char="-"/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трассы федерального значения Ульяновск –Саранск                     25 км</a:t>
            </a:r>
            <a:endParaRPr lang="ru-RU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buFontTx/>
              <a:buChar char="-"/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энергоснабжение: высоковольтная линия ТП 110/10-6,3 МВТ, </a:t>
            </a:r>
          </a:p>
          <a:p>
            <a:pPr marL="342900" lvl="0" indent="-342900">
              <a:lnSpc>
                <a:spcPct val="90000"/>
              </a:lnSpc>
              <a:buFontTx/>
              <a:buChar char="-"/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водоснабжение-  </a:t>
            </a:r>
            <a:r>
              <a:rPr lang="ru-RU" sz="21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есть </a:t>
            </a:r>
          </a:p>
          <a:p>
            <a:pPr marL="342900" lvl="0" indent="-342900">
              <a:lnSpc>
                <a:spcPct val="90000"/>
              </a:lnSpc>
              <a:buFontTx/>
              <a:buChar char="-"/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газоснабжение- есть возможность подключения</a:t>
            </a:r>
          </a:p>
          <a:p>
            <a:pPr lvl="0">
              <a:lnSpc>
                <a:spcPct val="90000"/>
              </a:lnSpc>
            </a:pPr>
            <a:endParaRPr lang="ru-RU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(бывшее здание типографии, муниципальная собственность)             </a:t>
            </a:r>
            <a:endParaRPr lang="ru-RU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26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94872"/>
            <a:ext cx="7839635" cy="12741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129481"/>
                </a:solidFill>
                <a:latin typeface="Times New Roman"/>
                <a:ea typeface="Calibri"/>
              </a:rPr>
              <a:t>Комплекс зданий и сооружений деревообрабатывающего производства</a:t>
            </a:r>
            <a:br>
              <a:rPr lang="ru-RU" sz="3200" b="1" dirty="0" smtClean="0">
                <a:solidFill>
                  <a:srgbClr val="129481"/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rgbClr val="129481"/>
                </a:solidFill>
                <a:latin typeface="Times New Roman"/>
                <a:ea typeface="Calibri"/>
              </a:rPr>
              <a:t>(бывший Лесокомбинат</a:t>
            </a: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Calibri"/>
              </a:rPr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0" y="1633928"/>
            <a:ext cx="4496166" cy="4781862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Адрес объекта:</a:t>
            </a:r>
          </a:p>
          <a:p>
            <a:pPr lvl="0">
              <a:spcBef>
                <a:spcPts val="0"/>
              </a:spcBef>
              <a:buNone/>
            </a:pP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р.п.Майна, ул. </a:t>
            </a: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1-я Колхозная, д.84</a:t>
            </a:r>
            <a:endParaRPr lang="ru-RU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buFontTx/>
              <a:buChar char="-"/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площадь территории- 60840 кв.м.</a:t>
            </a:r>
          </a:p>
          <a:p>
            <a:pPr marL="342900" lvl="0" indent="-342900">
              <a:spcBef>
                <a:spcPts val="0"/>
              </a:spcBef>
              <a:buFontTx/>
              <a:buChar char="-"/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площадь произв.здания -2500 кв.м.</a:t>
            </a:r>
          </a:p>
          <a:p>
            <a:pPr marL="342900" lvl="0" indent="-342900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sz="21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кад.номер</a:t>
            </a: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площадки 73:07:050206:108</a:t>
            </a:r>
            <a:endParaRPr lang="ru-RU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buFontTx/>
              <a:buChar char="-"/>
            </a:pP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удаленность от жилых домов- </a:t>
            </a: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0,05 </a:t>
            </a: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 marL="342900" lvl="0" indent="-342900">
              <a:spcBef>
                <a:spcPts val="0"/>
              </a:spcBef>
              <a:buFontTx/>
              <a:buChar char="-"/>
            </a:pP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ближайшая ж/д станция- </a:t>
            </a: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до </a:t>
            </a: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трассы федерального </a:t>
            </a: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значения                      </a:t>
            </a: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км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Ульяновск-Саранск -        25 км.</a:t>
            </a:r>
            <a:endParaRPr lang="ru-RU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buFontTx/>
              <a:buChar char="-"/>
            </a:pP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энергоснабжение</a:t>
            </a: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расстояние до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границы участка- 250м,  ВЛ-10кВт</a:t>
            </a:r>
            <a:endParaRPr lang="ru-RU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buFontTx/>
              <a:buChar char="-"/>
            </a:pP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водоснабжение-  </a:t>
            </a: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площадке</a:t>
            </a:r>
          </a:p>
          <a:p>
            <a:pPr marL="342900" lvl="0" indent="-342900">
              <a:spcBef>
                <a:spcPts val="0"/>
              </a:spcBef>
              <a:buFontTx/>
              <a:buChar char="-"/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газоснабжение- на площадке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частная собственность, в здании имеется деревообрабатывающее оборудование, возможна продажа.)</a:t>
            </a:r>
            <a:endParaRPr lang="ru-RU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496" y="1648917"/>
            <a:ext cx="3574274" cy="227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Public\Варламова\Площадки все\Фото лесокомбинат\2 Фото цеха 2500 кв.м\цех 2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497" y="4197246"/>
            <a:ext cx="3574273" cy="235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961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8080360" cy="97789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29193"/>
            <a:ext cx="5626968" cy="49433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Строительство тепличного комплекса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Площадь – 5-7  га.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Месторасположение площадки: 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Ульяновская область, р. п. Майна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Расстояние до жилых домов- 0,05 км,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Расстояние до пруда (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пос.Сельхозтехника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 Расстояние до промышленного предприятия- 0,2 м.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Расстояние до областной трассы Ульяновск –Саранск-Москва – 25 км.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Растояние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ж/д станции – 1 км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Электроснабжение- высоковольтная линия- 10КВ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Доступная мощность (КВт) 800 КВА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Газоснабжение-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тркбопровод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высокого давления (сталь), диаметр 159 мм, мощность 6 кгс/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кв.см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Водоснабжение- расстояние от границы участка 0,15 км., водопровод, диаметр 150 мм,50 л/с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(муниципальная собственность, срок оформления земельного участка инвестору – 90 дней, аукцион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5889" y="1628800"/>
            <a:ext cx="253333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0879" y="3717031"/>
            <a:ext cx="2467585" cy="2189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573967" y="188640"/>
            <a:ext cx="7330189" cy="81570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brightRoom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Бизнес идеи и предложения </a:t>
            </a:r>
          </a:p>
          <a:p>
            <a:pPr algn="ctr"/>
            <a:r>
              <a:rPr lang="ru-RU" sz="36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 к инвестированию</a:t>
            </a:r>
            <a:endParaRPr lang="ru-RU" sz="3600" dirty="0">
              <a:solidFill>
                <a:srgbClr val="129481"/>
              </a:solidFill>
            </a:endParaRPr>
          </a:p>
        </p:txBody>
      </p:sp>
      <p:pic>
        <p:nvPicPr>
          <p:cNvPr id="7" name="Picture 2" descr="C:\Documents and Settings\Алексей\Мои документы\Презентации\герб райо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11070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32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224852"/>
            <a:ext cx="7839635" cy="13790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Административное здание</a:t>
            </a:r>
            <a:br>
              <a:rPr lang="ru-RU" sz="36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Возможно оборудование помещения общественного питания или социального бизнеса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/>
              <a:t>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824" y="1465729"/>
            <a:ext cx="4676930" cy="4711234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Адрес объекта:</a:t>
            </a:r>
          </a:p>
          <a:p>
            <a:pPr lvl="0">
              <a:buNone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с.Вязовка, ул.Школьная 12</a:t>
            </a:r>
          </a:p>
          <a:p>
            <a:pPr marL="342900" lvl="0" indent="-342900">
              <a:buFontTx/>
              <a:buChar char="-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Площадь площадки -10 116 кв.м  </a:t>
            </a:r>
          </a:p>
          <a:p>
            <a:pPr marL="342900" lvl="0" indent="-342900">
              <a:buFontTx/>
              <a:buChar char="-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удаленность от жилых домов-    500 м</a:t>
            </a:r>
          </a:p>
          <a:p>
            <a:pPr marL="342900" lvl="0" indent="-342900">
              <a:buFontTx/>
              <a:buChar char="-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удаленность от населенного пункта:</a:t>
            </a:r>
          </a:p>
          <a:p>
            <a:pPr marL="342900" lvl="0" indent="-342900">
              <a:buFontTx/>
              <a:buChar char="-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р.п. Майна-10 км., г.Ульяновск- 80 км.</a:t>
            </a:r>
          </a:p>
          <a:p>
            <a:pPr marL="342900" lvl="0" indent="-342900">
              <a:buFontTx/>
              <a:buChar char="-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ближайшая ж/</a:t>
            </a:r>
            <a:r>
              <a:rPr lang="ru-RU" sz="2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станция-            10 км</a:t>
            </a:r>
          </a:p>
          <a:p>
            <a:pPr marL="342900" lvl="0" indent="-342900">
              <a:buFontTx/>
              <a:buChar char="-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до трассы федерального значения Ульяновск –Саранск                     35 км</a:t>
            </a:r>
          </a:p>
          <a:p>
            <a:pPr marL="342900" lvl="0" indent="-342900">
              <a:buFontTx/>
              <a:buChar char="-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энергоснабжение: высоковольтная линия ТП 110/10-6,3 МВТ, </a:t>
            </a:r>
          </a:p>
          <a:p>
            <a:pPr marL="342900" lvl="0" indent="-342900">
              <a:buFontTx/>
              <a:buChar char="-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водоснабжение- на площадке</a:t>
            </a:r>
          </a:p>
          <a:p>
            <a:pPr marL="342900" lvl="0" indent="-342900">
              <a:buFontTx/>
              <a:buChar char="-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газоснабжение- есть возможность подключения             </a:t>
            </a:r>
          </a:p>
          <a:p>
            <a:endParaRPr lang="ru-RU" dirty="0"/>
          </a:p>
        </p:txBody>
      </p:sp>
      <p:pic>
        <p:nvPicPr>
          <p:cNvPr id="2050" name="Picture 2" descr="C:\Users\532B~1\AppData\Local\Temp\Rar$DIa6060.37807\20190626_093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98" y="1768839"/>
            <a:ext cx="3627620" cy="25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532B~1\AppData\Local\Temp\Rar$DIa4912.47700\20190626_093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98" y="4182256"/>
            <a:ext cx="3627620" cy="267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19921"/>
            <a:ext cx="8035389" cy="124418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29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бывшей столовой </a:t>
            </a:r>
            <a:r>
              <a:rPr lang="ru-RU" sz="3600" b="1" dirty="0" err="1" smtClean="0">
                <a:solidFill>
                  <a:srgbClr val="129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Ст.Выры</a:t>
            </a:r>
            <a:r>
              <a:rPr lang="ru-RU" sz="3600" b="1" dirty="0" smtClean="0">
                <a:solidFill>
                  <a:srgbClr val="129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свободного назначения- торговля, услуги</a:t>
            </a:r>
            <a:endParaRPr lang="ru-RU" sz="3600" b="1" dirty="0">
              <a:solidFill>
                <a:srgbClr val="129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0" y="1465729"/>
            <a:ext cx="4241334" cy="4711234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Адрес объекта:</a:t>
            </a:r>
          </a:p>
          <a:p>
            <a:pPr lvl="0">
              <a:buNone/>
            </a:pP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9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Ст.Выры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ул.Школьная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д.10</a:t>
            </a:r>
            <a:endParaRPr lang="ru-RU" sz="1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здания  -237,5 </a:t>
            </a:r>
            <a:r>
              <a:rPr lang="ru-RU" sz="19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удаленность от жилых домов-    500 м</a:t>
            </a:r>
          </a:p>
          <a:p>
            <a:pPr marL="342900" lvl="0" indent="-342900">
              <a:buFontTx/>
              <a:buChar char="-"/>
            </a:pP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удаленность от населенного пункта:</a:t>
            </a:r>
          </a:p>
          <a:p>
            <a:pPr marL="342900" lvl="0" indent="-342900">
              <a:buFontTx/>
              <a:buChar char="-"/>
            </a:pPr>
            <a:r>
              <a:rPr lang="ru-RU" sz="1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Майна-25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км., </a:t>
            </a:r>
            <a:r>
              <a:rPr lang="ru-RU" sz="1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г.Ульяновск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км.</a:t>
            </a:r>
          </a:p>
          <a:p>
            <a:pPr marL="342900" lvl="0" indent="-342900">
              <a:buFontTx/>
              <a:buChar char="-"/>
            </a:pP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ближайшая ж/д станция-            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0,8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 marL="342900" lvl="0" indent="-342900">
              <a:buFontTx/>
              <a:buChar char="-"/>
            </a:pP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до трассы федерального значения Ульяновск –Саранск                     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 marL="342900" lvl="0" indent="-342900">
              <a:buFontTx/>
              <a:buChar char="-"/>
            </a:pP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энергоснабжение: 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380квА</a:t>
            </a:r>
            <a:endParaRPr lang="ru-RU" sz="1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водоснабжение- на площадке</a:t>
            </a:r>
          </a:p>
          <a:p>
            <a:pPr marL="342900" lvl="0" indent="-342900">
              <a:buFontTx/>
              <a:buChar char="-"/>
            </a:pP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газоснабжение- есть возможность подключения 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газопровод среднего давления.            </a:t>
            </a:r>
            <a:endParaRPr lang="ru-RU" sz="1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(муниципальная собственность,     </a:t>
            </a:r>
            <a:r>
              <a:rPr lang="ru-RU" sz="19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продажа,аренда</a:t>
            </a:r>
            <a:r>
              <a:rPr 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900" b="1" dirty="0"/>
          </a:p>
        </p:txBody>
      </p:sp>
      <p:pic>
        <p:nvPicPr>
          <p:cNvPr id="2050" name="Picture 2" descr="C:\Users\Public\Варламова\Площадки все\Выры магазин\P70112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282" y="1499018"/>
            <a:ext cx="3282846" cy="251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ublic\Варламова\Площадки все\Выры магазин\P7011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281" y="4167265"/>
            <a:ext cx="3282847" cy="244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530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8964118" cy="10580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129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животноводческой фермы</a:t>
            </a:r>
            <a:br>
              <a:rPr lang="ru-RU" b="1" dirty="0" smtClean="0">
                <a:solidFill>
                  <a:srgbClr val="129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129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производству козьего молока</a:t>
            </a:r>
            <a:endParaRPr lang="ru-RU" b="1" dirty="0">
              <a:solidFill>
                <a:srgbClr val="129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853" y="1229192"/>
            <a:ext cx="8709286" cy="38224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Майнский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с.Копышовка</a:t>
            </a:r>
            <a:endPara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Незавершенное строительство, индивидуальная  собственность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удаленность от города 40 км., общая площадь 14 000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сумма  инвестиций для начала производства- 31,5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- поголовье в начальной стадии реализации-1000 голов, с  дальнейшим увеличением.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планируемая ежемесячная прибыль – 2765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ежемесячные расходы- 835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планируемая прибыль в год- 33 000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ublic\Варламова\20151110_105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1" y="4601978"/>
            <a:ext cx="7734925" cy="196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754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9783" y="1676217"/>
            <a:ext cx="8686800" cy="452628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Земельный участок д. </a:t>
            </a:r>
            <a:r>
              <a:rPr lang="ru-RU" sz="20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Карцевка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18,4 га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электроснабжение-30 м, водоснабжение-0,5 км, газоснабжение-2 км.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Земельный участок  </a:t>
            </a:r>
            <a:r>
              <a:rPr lang="ru-RU" sz="20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пос.Сельхозтехника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бывшее подсобное хозяйство, 215 га.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электроснабжение-30м, водоснабжение-100 м, газоснабжение-1,3 км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Земельный участок </a:t>
            </a:r>
            <a:r>
              <a:rPr lang="ru-RU" sz="20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д.Карцевка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32,4 га</a:t>
            </a:r>
          </a:p>
          <a:p>
            <a:pPr lvl="0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электроснабжение-30 м, водоснабжение-100 м, газоснабжение-1,3 км</a:t>
            </a:r>
          </a:p>
          <a:p>
            <a:pPr lvl="0">
              <a:buFontTx/>
              <a:buChar char="-"/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Земельный участок </a:t>
            </a:r>
            <a:r>
              <a:rPr lang="ru-RU" sz="20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р.п.Майна</a:t>
            </a: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ул.Красноармейская</a:t>
            </a:r>
            <a:endParaRPr lang="ru-RU" sz="20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электроснабжение-300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м,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водоснабжение-50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м,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газоснабжение-500 м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9803" y="0"/>
            <a:ext cx="9039069" cy="14690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brightRoom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Земли сельскохозяйственного назначения </a:t>
            </a:r>
            <a:r>
              <a:rPr lang="ru-RU" sz="3200" b="1" dirty="0" err="1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Майнское</a:t>
            </a:r>
            <a:r>
              <a:rPr lang="ru-RU" sz="32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 городское поселение</a:t>
            </a:r>
            <a:endParaRPr lang="ru-RU" sz="3200" dirty="0">
              <a:solidFill>
                <a:srgbClr val="1294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лексей\Мои документы\Презентации\герб рай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11070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14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847" y="359764"/>
            <a:ext cx="7839635" cy="145404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/>
              <a:t>Придо</a:t>
            </a:r>
            <a:r>
              <a:rPr lang="ru-RU" dirty="0" smtClean="0"/>
              <a:t>      </a:t>
            </a:r>
            <a:r>
              <a:rPr lang="ru-RU" sz="3200" b="1" dirty="0" smtClean="0">
                <a:solidFill>
                  <a:srgbClr val="12948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Придорожный </a:t>
            </a:r>
            <a:r>
              <a:rPr lang="ru-RU" sz="3200" b="1" dirty="0">
                <a:solidFill>
                  <a:srgbClr val="12948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сервис </a:t>
            </a:r>
            <a:br>
              <a:rPr lang="ru-RU" sz="3200" b="1" dirty="0">
                <a:solidFill>
                  <a:srgbClr val="12948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rgbClr val="12948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Федеральная трасса Ульяновск-Саранск</a:t>
            </a:r>
            <a:br>
              <a:rPr lang="ru-RU" sz="3200" b="1" dirty="0">
                <a:solidFill>
                  <a:srgbClr val="12948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 err="1">
                <a:solidFill>
                  <a:srgbClr val="12948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с.Тагай</a:t>
            </a:r>
            <a:r>
              <a:rPr lang="ru-RU" sz="3200" b="1" dirty="0">
                <a:solidFill>
                  <a:srgbClr val="12948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12948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(здание бывшего  ПМК)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14" y="1753849"/>
            <a:ext cx="3222885" cy="23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892" y="1951844"/>
            <a:ext cx="5801194" cy="5483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Площадь – 56901 кв. м, в </a:t>
            </a:r>
            <a:r>
              <a:rPr lang="ru-RU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площадь зданий и сооружений– 2105,8 кв. м.</a:t>
            </a:r>
          </a:p>
          <a:p>
            <a:pPr marL="228600" lvl="0" indent="-228600">
              <a:lnSpc>
                <a:spcPct val="90000"/>
              </a:lnSpc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Месторасположение площадки: Ульяновская область, </a:t>
            </a:r>
            <a:r>
              <a:rPr lang="ru-RU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Майнский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район, с. Тагай, ул. Крупской, д. 5.</a:t>
            </a:r>
          </a:p>
          <a:p>
            <a:pPr marL="228600" lvl="0" indent="-228600">
              <a:lnSpc>
                <a:spcPct val="90000"/>
              </a:lnSpc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Расстояние до федеральной трассы Ульяновск-Саранск – 200 м.</a:t>
            </a:r>
          </a:p>
          <a:p>
            <a:pPr marL="228600" lvl="0" indent="-228600">
              <a:lnSpc>
                <a:spcPct val="90000"/>
              </a:lnSpc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территории инвестиционной площадки находится подстанция  КТП 250кВа, две артезианские скважины  (одна на территории площадки – 10 </a:t>
            </a:r>
            <a:r>
              <a:rPr lang="ru-RU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т.куб.м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./год, вторая скважина – за пределами площадки -6,2 </a:t>
            </a:r>
            <a:r>
              <a:rPr lang="ru-RU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тыс.куб.м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/год ),газопровод среднего давления – 0,3 атмосфер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lnSpc>
                <a:spcPct val="90000"/>
              </a:lnSpc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Категория земель- земли</a:t>
            </a:r>
          </a:p>
          <a:p>
            <a:pPr marL="228600" lvl="0" indent="-228600">
              <a:lnSpc>
                <a:spcPct val="90000"/>
              </a:lnSpc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поселений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94871"/>
            <a:ext cx="7839635" cy="14840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Инвестиционная площадка для разведения рыбы в промышленных масштабах </a:t>
            </a:r>
            <a:br>
              <a:rPr lang="ru-RU" sz="29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(бывший Рыбхоз «Пионер»)</a:t>
            </a:r>
            <a:br>
              <a:rPr lang="ru-RU" sz="29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900" b="1" dirty="0">
              <a:solidFill>
                <a:srgbClr val="1294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60" y="1289154"/>
            <a:ext cx="4211354" cy="5276537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Адрес объекта: п.Рыбхоз Пионер</a:t>
            </a:r>
          </a:p>
          <a:p>
            <a:pPr marL="342900" lvl="0" indent="-342900">
              <a:buFontTx/>
              <a:buChar char="-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Площадь площадки -40 га,</a:t>
            </a:r>
          </a:p>
          <a:p>
            <a:pPr marL="342900" lvl="0" indent="-342900">
              <a:buFontTx/>
              <a:buChar char="-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Административное здание-168,5 кв.м</a:t>
            </a:r>
          </a:p>
          <a:p>
            <a:pPr marL="342900" lvl="0" indent="-342900">
              <a:buNone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 14 прудов каскадного типа, 472856 кв.м.</a:t>
            </a:r>
          </a:p>
          <a:p>
            <a:pPr marL="342900" lvl="0" indent="-342900">
              <a:buFontTx/>
              <a:buChar char="-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удаленность от населенного пункта:</a:t>
            </a:r>
          </a:p>
          <a:p>
            <a:pPr marL="342900" lvl="0" indent="-342900">
              <a:buFontTx/>
              <a:buChar char="-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р.п. Майна-55км., г.Ульяновск- 130 км.</a:t>
            </a:r>
          </a:p>
          <a:p>
            <a:pPr marL="342900" lvl="0" indent="-342900">
              <a:buFontTx/>
              <a:buChar char="-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ближайшая ж/</a:t>
            </a:r>
            <a:r>
              <a:rPr lang="ru-RU" sz="2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станция-            55 км</a:t>
            </a:r>
          </a:p>
          <a:p>
            <a:pPr marL="342900" lvl="0" indent="-342900">
              <a:buFontTx/>
              <a:buChar char="-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до трассы федерального значения Ульяновск –Саранск                     70 км</a:t>
            </a:r>
          </a:p>
          <a:p>
            <a:pPr marL="342900" lvl="0" indent="-342900">
              <a:buFontTx/>
              <a:buChar char="-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энергоснабжение: высоковольтная линия ТП 110/10-6,3 МВТ, </a:t>
            </a:r>
          </a:p>
          <a:p>
            <a:pPr marL="342900" lvl="0" indent="-342900">
              <a:buFontTx/>
              <a:buChar char="-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водоснабжение- на площадке</a:t>
            </a:r>
          </a:p>
          <a:p>
            <a:pPr marL="342900" lvl="0" indent="-342900">
              <a:buFontTx/>
              <a:buChar char="-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газоснабжение- нет</a:t>
            </a:r>
          </a:p>
          <a:p>
            <a:pPr marL="342900" lvl="0" indent="-342900">
              <a:buNone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 Площадка в частной собственности, имеется ТЭО.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(частная собственность</a:t>
            </a:r>
            <a:r>
              <a:rPr lang="ru-RU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ublic\Варламова\Площадки все\Фото Рыбхоз\фото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362" y="1514007"/>
            <a:ext cx="3035883" cy="232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ublic\Варламова\Площадки все\Фото Рыбхоз\фото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362" y="4077324"/>
            <a:ext cx="3035883" cy="236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940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Придорожный </a:t>
            </a:r>
            <a:r>
              <a:rPr lang="ru-RU" sz="2900" b="1" dirty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сервис </a:t>
            </a:r>
            <a:br>
              <a:rPr lang="ru-RU" sz="2900" b="1" dirty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Федеральная трасса Ульяновск-Саранск</a:t>
            </a:r>
            <a:br>
              <a:rPr lang="ru-RU" sz="2900" b="1" dirty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err="1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с.Подлесное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0" y="1465729"/>
            <a:ext cx="4526148" cy="4711234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Площадь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44874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 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Месторасположение площадки: Ульяновская область, </a:t>
            </a:r>
            <a:r>
              <a:rPr lang="ru-RU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Майнский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район, с. 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Подлесное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Расстояние до федеральной трассы Ульяновск-Саранск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50 м.</a:t>
            </a:r>
          </a:p>
          <a:p>
            <a:pPr lvl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Расстояние до жилых домов-</a:t>
            </a:r>
          </a:p>
          <a:p>
            <a:pPr lvl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500 м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Электроснабжение – точка подключения- 50 м</a:t>
            </a:r>
          </a:p>
          <a:p>
            <a:pPr lvl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Водоснабжение- точка</a:t>
            </a:r>
          </a:p>
          <a:p>
            <a:pPr lvl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Подключения- 800 м</a:t>
            </a:r>
          </a:p>
          <a:p>
            <a:pPr lvl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(муниципальная собственность категория земель - земли</a:t>
            </a:r>
          </a:p>
          <a:p>
            <a:pPr lvl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поселений)</a:t>
            </a:r>
          </a:p>
          <a:p>
            <a:pPr lvl="0">
              <a:spcBef>
                <a:spcPts val="0"/>
              </a:spcBef>
              <a:buNone/>
            </a:pP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532B~1\AppData\Local\Temp\Rar$DIa0.424\Подлесное фото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695" y="2053652"/>
            <a:ext cx="3972393" cy="434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57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412" y="0"/>
            <a:ext cx="7820167" cy="1064302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b="1" dirty="0" err="1" smtClean="0">
                <a:ln w="0"/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Логистические</a:t>
            </a:r>
            <a:r>
              <a:rPr lang="ru-RU" b="1" dirty="0" smtClean="0">
                <a:ln w="0"/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  преимущества района</a:t>
            </a:r>
            <a:endParaRPr lang="en-US" dirty="0">
              <a:solidFill>
                <a:srgbClr val="129481"/>
              </a:solidFill>
              <a:latin typeface="+mn-lt"/>
            </a:endParaRPr>
          </a:p>
        </p:txBody>
      </p:sp>
      <p:pic>
        <p:nvPicPr>
          <p:cNvPr id="55" name="Picture 2" descr="C:\Documents and Settings\Алексей\Мои документы\Презентации\презентац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23582" cy="1119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/>
        </p:nvSpPr>
        <p:spPr>
          <a:xfrm>
            <a:off x="0" y="1079293"/>
            <a:ext cx="5291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Территория района – 2 306 кв. км.</a:t>
            </a:r>
          </a:p>
        </p:txBody>
      </p:sp>
      <p:pic>
        <p:nvPicPr>
          <p:cNvPr id="2050" name="Рисунок 820" descr="карта У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60" y="1705968"/>
            <a:ext cx="4599295" cy="4790366"/>
          </a:xfrm>
          <a:prstGeom prst="rect">
            <a:avLst/>
          </a:prstGeom>
          <a:noFill/>
          <a:ln w="73025" cmpd="thickThin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59" name="Прямоугольник 58"/>
          <p:cNvSpPr/>
          <p:nvPr/>
        </p:nvSpPr>
        <p:spPr>
          <a:xfrm>
            <a:off x="4940489" y="1637731"/>
            <a:ext cx="40260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Расстояние до областного центра – 60 км. На севере район граничит с </a:t>
            </a:r>
            <a:r>
              <a:rPr lang="ru-RU" sz="2000" b="1" dirty="0" err="1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Цильнинским</a:t>
            </a:r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, на востоке с Ульяновским, на юге с </a:t>
            </a:r>
            <a:r>
              <a:rPr lang="ru-RU" sz="2000" b="1" dirty="0" err="1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Кузоватовским</a:t>
            </a:r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Барышским</a:t>
            </a:r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, на западе с </a:t>
            </a:r>
            <a:r>
              <a:rPr lang="ru-RU" sz="2000" b="1" dirty="0" err="1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Вешкаймским</a:t>
            </a:r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Карсунским</a:t>
            </a:r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, на северо-западе с Сурским районами области.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246557" y="3852472"/>
            <a:ext cx="3398067" cy="2548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rgbClr val="00173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173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Расстояние до:</a:t>
            </a:r>
            <a:endParaRPr lang="ru-RU" sz="2000" b="1" dirty="0" smtClean="0">
              <a:solidFill>
                <a:srgbClr val="00173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Москвы –860 км</a:t>
            </a:r>
          </a:p>
          <a:p>
            <a:r>
              <a:rPr lang="ru-RU" sz="24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Саранск -200 км</a:t>
            </a:r>
          </a:p>
          <a:p>
            <a:r>
              <a:rPr lang="ru-RU" sz="24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Казани –300 км</a:t>
            </a:r>
          </a:p>
          <a:p>
            <a:r>
              <a:rPr lang="ru-RU" sz="24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Пензы – 300 км</a:t>
            </a:r>
          </a:p>
          <a:p>
            <a:r>
              <a:rPr lang="ru-RU" sz="24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Самары – 320 км</a:t>
            </a:r>
          </a:p>
          <a:p>
            <a:r>
              <a:rPr lang="ru-RU" sz="24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Саратова- 460 км</a:t>
            </a:r>
            <a:endParaRPr lang="ru-RU" sz="2400" b="1" dirty="0">
              <a:solidFill>
                <a:srgbClr val="1294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Блок-схема: узел 61"/>
          <p:cNvSpPr/>
          <p:nvPr/>
        </p:nvSpPr>
        <p:spPr>
          <a:xfrm>
            <a:off x="1719617" y="2920621"/>
            <a:ext cx="504968" cy="457200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 стрелкой 63"/>
          <p:cNvCxnSpPr/>
          <p:nvPr/>
        </p:nvCxnSpPr>
        <p:spPr>
          <a:xfrm flipH="1">
            <a:off x="682390" y="3466532"/>
            <a:ext cx="1105467" cy="12146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2265528" y="3439236"/>
            <a:ext cx="668741" cy="122829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 flipV="1">
            <a:off x="627798" y="2251881"/>
            <a:ext cx="1078172" cy="6005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V="1">
            <a:off x="2374710" y="1965278"/>
            <a:ext cx="1433015" cy="10372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398425"/>
            <a:ext cx="8416977" cy="3774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1.ст.Выры, территория бывшей </a:t>
            </a:r>
            <a:r>
              <a:rPr lang="ru-RU" sz="24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свеклобазы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6 га,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электроснабжение,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газоснабжение,водоснабжение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- 0,5 км </a:t>
            </a:r>
          </a:p>
          <a:p>
            <a:pPr>
              <a:buNone/>
            </a:pP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2.пос.Безлесный, территория бывшего СПК, 32,8 га</a:t>
            </a:r>
          </a:p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электроснабжение,водоснабжение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км;</a:t>
            </a:r>
          </a:p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газоснабжение- 1,5 км.;</a:t>
            </a:r>
          </a:p>
          <a:p>
            <a:pPr marL="0" indent="0">
              <a:buNone/>
            </a:pPr>
            <a:r>
              <a:rPr lang="ru-RU" sz="2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Земельный участок ст. Выры 10 га </a:t>
            </a:r>
            <a:endParaRPr lang="ru-RU" sz="20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Меловой карьер для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разбаботки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Электроснабжение (расстояние до границы участка) 3 км.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4519" y="674557"/>
            <a:ext cx="8484432" cy="232347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brightRoom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Строительство сельскохозяйственного производства, переработки , теплиц</a:t>
            </a:r>
            <a:r>
              <a:rPr lang="ru-RU" sz="36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 err="1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Выровское</a:t>
            </a:r>
            <a:r>
              <a:rPr lang="ru-RU" sz="28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 сельское поселение.</a:t>
            </a:r>
          </a:p>
          <a:p>
            <a:pPr algn="ctr"/>
            <a:r>
              <a:rPr lang="ru-RU" sz="20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Наличие ж/д станции, трасса Ульяновск-Саранск – 20 км.</a:t>
            </a:r>
          </a:p>
          <a:p>
            <a:pPr algn="ctr"/>
            <a:endParaRPr lang="ru-RU" sz="3600" b="1" dirty="0" smtClean="0">
              <a:solidFill>
                <a:srgbClr val="12948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solidFill>
                <a:srgbClr val="1294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лексей\Мои документы\Презентации\герб рай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11070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3990" y="195564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4892" y="1419362"/>
            <a:ext cx="6175947" cy="573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Карьер для разработки месторождения и строительство завода по переработке мелового сырья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Месторасположение площадки-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Майнский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р-н, с. Вязовка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Расстояние до жилых домов 1,8 км</a:t>
            </a:r>
          </a:p>
          <a:p>
            <a:pPr marL="228600" lvl="0" indent="-228600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Расстояние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областной трассы Ульяновск –Саранск-Москва –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37 км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lvl="0" indent="-228600">
              <a:lnSpc>
                <a:spcPct val="90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Расстояние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ж/д станции –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 км</a:t>
            </a:r>
          </a:p>
          <a:p>
            <a:pPr marL="228600" lvl="0" indent="-228600">
              <a:lnSpc>
                <a:spcPct val="90000"/>
              </a:lnSpc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 Электроснабжение- расстояние от границы участка 1,8 км</a:t>
            </a:r>
          </a:p>
          <a:p>
            <a:pPr marL="228600" lvl="0" indent="-228600">
              <a:lnSpc>
                <a:spcPct val="90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линия ЛЭП-10кв мощность 600 (КВт)</a:t>
            </a:r>
          </a:p>
          <a:p>
            <a:pPr marL="228600" lvl="0" indent="-228600">
              <a:lnSpc>
                <a:spcPct val="90000"/>
              </a:lnSpc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 Газоснабжение. На расстоянии 350 метров газопровод высокого давления(12 кг/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см.кв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.). Доступная мощность 300000куб.м. в год.</a:t>
            </a:r>
          </a:p>
          <a:p>
            <a:pPr lvl="0">
              <a:lnSpc>
                <a:spcPct val="90000"/>
              </a:lnSpc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 Водоснабжение – источник подключения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с.Вязовка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1,8 км</a:t>
            </a:r>
          </a:p>
          <a:p>
            <a:pPr lvl="0">
              <a:lnSpc>
                <a:spcPct val="90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100 мм в диаметре, 3 кг/кв. см. Доступная/ максимальная      мощность 20/30 л/с.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Запасы 12400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тыс.м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куб., мощность полезной толщины 2-48м.,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Мощность вскрытых пород от 0,4 до 5,7 м., естественная влажность мела 18-22%,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коэфф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Размола 1,72-4,76.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Мел пригоден для известняковой муки для кислых почв, мин.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подкормок с/х животных и птиц, а также для комбикормов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" y="179883"/>
            <a:ext cx="9144000" cy="92720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brightRoom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Разработка месторождений  </a:t>
            </a:r>
          </a:p>
          <a:p>
            <a:pPr algn="ctr"/>
            <a:r>
              <a:rPr lang="ru-RU" sz="28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полезных ископаемых </a:t>
            </a:r>
            <a:r>
              <a:rPr lang="ru-RU" sz="2800" b="1" u="sng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u="sng" dirty="0">
              <a:solidFill>
                <a:srgbClr val="1294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Алексей\Мои документы\Презентации\герб райо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11070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490741" y="3915430"/>
            <a:ext cx="2548327" cy="2830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6390" y="210804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340840" y="4661941"/>
            <a:ext cx="2632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Справочно</a:t>
            </a:r>
            <a:r>
              <a:rPr lang="ru-RU" i="1" dirty="0" smtClean="0">
                <a:solidFill>
                  <a:schemeClr val="bg1"/>
                </a:solidFill>
              </a:rPr>
              <a:t>:</a:t>
            </a:r>
            <a:endParaRPr lang="ru-RU" i="1" dirty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В </a:t>
            </a:r>
            <a:r>
              <a:rPr lang="ru-RU" i="1" dirty="0" err="1" smtClean="0">
                <a:solidFill>
                  <a:schemeClr val="bg1"/>
                </a:solidFill>
              </a:rPr>
              <a:t>Майнском</a:t>
            </a:r>
            <a:r>
              <a:rPr lang="ru-RU" i="1" dirty="0" smtClean="0">
                <a:solidFill>
                  <a:schemeClr val="bg1"/>
                </a:solidFill>
              </a:rPr>
              <a:t> районе имеется потребность в известковании кислых почв. На указанном участке ранее осуществлялась разработка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12948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12948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12948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Бизнес </a:t>
            </a:r>
            <a:r>
              <a:rPr lang="ru-RU" sz="3600" b="1" dirty="0">
                <a:solidFill>
                  <a:srgbClr val="12948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идеи и предложения </a:t>
            </a:r>
            <a:br>
              <a:rPr lang="ru-RU" sz="3600" b="1" dirty="0">
                <a:solidFill>
                  <a:srgbClr val="12948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>
                <a:solidFill>
                  <a:srgbClr val="12948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к инвестированию</a:t>
            </a:r>
            <a:r>
              <a:rPr lang="ru-RU" sz="3600" dirty="0">
                <a:solidFill>
                  <a:srgbClr val="129481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3600" dirty="0">
                <a:solidFill>
                  <a:srgbClr val="129481"/>
                </a:solidFill>
                <a:latin typeface="Calibri"/>
                <a:ea typeface="+mn-ea"/>
                <a:cs typeface="+mn-cs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64893" y="1364104"/>
            <a:ext cx="5816181" cy="538146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Карьер для разработки месторождения и строительство кирпичного завода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Месторасположение площадки-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Майнский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р-н, с.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Поповка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Расстояние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жилых домов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1,25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 lvl="0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Расстояние до областной трассы Ульяновск –Саранск-Москва –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км.</a:t>
            </a:r>
          </a:p>
          <a:p>
            <a:pPr lvl="0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 Расстояние до ж/д станции – 12  км</a:t>
            </a:r>
          </a:p>
          <a:p>
            <a:pPr lvl="0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 Электроснабжение- расстояние от границы участка 1,8 км</a:t>
            </a:r>
          </a:p>
          <a:p>
            <a:pPr lvl="0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линия ЛЭП-10кв мощность 600 (КВт)</a:t>
            </a:r>
          </a:p>
          <a:p>
            <a:pPr lvl="0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 Газоснабжение. На расстоянии 350 метров газопровод высокого давления(12 кг/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см.кв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.). Доступная мощность 300000куб.м. в год.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 Водоснабжение – источник подключения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с.Вязовка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1,8 км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100 мм в диаметре, 3 кг/кв. см. Доступная/ максимальная      мощность 20/30 л/с.</a:t>
            </a:r>
          </a:p>
          <a:p>
            <a:pPr marL="0" indent="0">
              <a:buNone/>
            </a:pPr>
            <a:endParaRPr lang="ru-RU" sz="2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892" y="2173574"/>
            <a:ext cx="5861153" cy="44483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861" y="1364106"/>
            <a:ext cx="2820434" cy="2233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18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5338936" cy="452628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территории МО «Майнский район» в верховьях реки Гущи, южнее рабочего поселка Игнатовка расположено самое крупное озеро Ульяновской области Белолебяжье. Его длина – 2,3 км, наибольшая ширина 1,3 км, средняя глубина – 2,5 м, наибольшая – 5 м. Площадь зеркала воды – 217,4 га. 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северо-востоку от села </a:t>
            </a:r>
            <a:r>
              <a:rPr lang="ru-RU" sz="7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Ляховка</a:t>
            </a:r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располагается заповедник «Ляховские меловые горы» с уникальной сохранившейся флорой. Особенно интересно то, что здесь достаточно много не менее 11 редких и важных в научном отношении видов растений. На территории заповедника находится старейший в области приход Знаменской церкви, построенный в 1705 году. 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Село Аксаково (Троицкое) расположено в 12 км от  р.п. Майна. Было основано  около 1677 г. предком писателя Сергея Тимофеевича Аксакова (1791-1859) 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Бывшая усадьба семьи Аксаковых на территории  села Аксаково.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84784"/>
            <a:ext cx="208823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ляховка цер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068960"/>
            <a:ext cx="208823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Аксако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797152"/>
            <a:ext cx="208823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79292" y="332657"/>
            <a:ext cx="8064708" cy="58174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brightRoom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Развитие сельского туризма</a:t>
            </a:r>
            <a:endParaRPr lang="ru-RU" sz="4800" dirty="0">
              <a:solidFill>
                <a:srgbClr val="1294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Алексей\Мои документы\Презентации\презентации\герб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" cy="1091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1064302"/>
            <a:ext cx="8219983" cy="539645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Наши контакты: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433130 Ульяновская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область,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Майнский район, 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р.п. Майна, ул.Советская дом 3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maina-admin.ru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 администрации  МО «Майнский район» </a:t>
            </a:r>
          </a:p>
          <a:p>
            <a:pPr>
              <a:buNone/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Шуенков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Олег Валентинович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Тел.8-84-244-2-19-05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экономического развития МО «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Майнский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район», начальник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Косенчикова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Юлия Алексеевна,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Е-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mail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32econom32@mail.ru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Тел.8-84-244-2-18-57, 8-927-802-02-80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Директор АНО «Центр развития предпринимательства»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Варламова Наталья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Валентиновна, </a:t>
            </a:r>
          </a:p>
          <a:p>
            <a:pPr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mail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mainacrp@mail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Тел. 8-84-244-2-23-84 , 8-927-810-06-49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6490" y="230667"/>
            <a:ext cx="8568952" cy="83363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brightRoom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сотрудничеству!</a:t>
            </a:r>
            <a:endParaRPr lang="ru-RU" sz="4000" dirty="0">
              <a:solidFill>
                <a:srgbClr val="1294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534" y="1213241"/>
            <a:ext cx="18161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925" y="1"/>
            <a:ext cx="6519616" cy="97789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Земельные ресурсы</a:t>
            </a:r>
            <a:endParaRPr lang="ru-RU" sz="5400" dirty="0">
              <a:solidFill>
                <a:srgbClr val="12948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900" y="1910687"/>
            <a:ext cx="4640238" cy="4266275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x-none" sz="2100" b="1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Рельеф территории района</a:t>
            </a:r>
            <a:r>
              <a:rPr lang="ru-RU" sz="21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100" b="1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характеризуется возвышенной,</a:t>
            </a:r>
            <a:r>
              <a:rPr lang="ru-RU" sz="21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100" b="1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волнистой, местами всхолмленной равниной, расчлененной мелкими реками, оврагами и балками на разные по величине водоразделы. </a:t>
            </a:r>
            <a:endParaRPr lang="ru-RU" sz="2100" b="1" dirty="0" smtClean="0">
              <a:solidFill>
                <a:srgbClr val="00173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x-none" sz="2100" b="1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Общая площадь земель муниципального района составляет 230643 га, из них</a:t>
            </a:r>
            <a:r>
              <a:rPr lang="ru-RU" sz="21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x-none" sz="2100" b="1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x-none" sz="2100" b="1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земли</a:t>
            </a:r>
            <a:r>
              <a:rPr lang="ru-RU" sz="21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100" b="1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сельскохозяйственного</a:t>
            </a:r>
            <a:endParaRPr lang="ru-RU" sz="2100" b="1" dirty="0" smtClean="0">
              <a:solidFill>
                <a:srgbClr val="00173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x-none" sz="2100" b="1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назначения – 152029 га</a:t>
            </a:r>
            <a:r>
              <a:rPr lang="ru-RU" sz="21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 (65,9%)</a:t>
            </a:r>
            <a:r>
              <a:rPr lang="x-none" sz="2100" b="1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100" b="1" dirty="0" smtClean="0">
              <a:solidFill>
                <a:srgbClr val="00173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    -земли лесного фонда -65017 га (28,2%), -</a:t>
            </a:r>
            <a:r>
              <a:rPr lang="x-none" sz="2100" b="1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земли поселений – 10</a:t>
            </a:r>
            <a:r>
              <a:rPr lang="ru-RU" sz="21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722</a:t>
            </a:r>
            <a:r>
              <a:rPr lang="x-none" sz="2100" b="1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 га</a:t>
            </a:r>
            <a:r>
              <a:rPr lang="ru-RU" sz="21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 (4,6%)</a:t>
            </a:r>
            <a:r>
              <a:rPr lang="x-none" sz="2100" b="1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100" b="1" dirty="0" smtClean="0">
              <a:solidFill>
                <a:srgbClr val="00173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x-none" sz="2100" b="1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земли промышленности, энергетики, транспорта, связи – 1565 га</a:t>
            </a:r>
            <a:r>
              <a:rPr lang="ru-RU" sz="21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 (0,07%), земли запаса -1383, га (0,06%).</a:t>
            </a:r>
          </a:p>
          <a:p>
            <a:pPr algn="just"/>
            <a:endParaRPr lang="ru-RU" dirty="0"/>
          </a:p>
        </p:txBody>
      </p:sp>
      <p:pic>
        <p:nvPicPr>
          <p:cNvPr id="4" name="Picture 2" descr="C:\Documents and Settings\Алексей\Мои документы\Презентации\презентац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23582" cy="1119116"/>
          </a:xfrm>
          <a:prstGeom prst="rect">
            <a:avLst/>
          </a:prstGeom>
          <a:noFill/>
        </p:spPr>
      </p:pic>
      <p:pic>
        <p:nvPicPr>
          <p:cNvPr id="20482" name="Рисунок 7" descr="http://ulgov.ru/images/main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206" y="1924335"/>
            <a:ext cx="3821372" cy="44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узел 5"/>
          <p:cNvSpPr/>
          <p:nvPr/>
        </p:nvSpPr>
        <p:spPr>
          <a:xfrm>
            <a:off x="6769290" y="4230806"/>
            <a:ext cx="532262" cy="504967"/>
          </a:xfrm>
          <a:prstGeom prst="flowChartConnector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573" y="1"/>
            <a:ext cx="6505968" cy="97789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Лесные   ресурсы</a:t>
            </a:r>
            <a:endParaRPr lang="ru-RU" sz="5400" dirty="0">
              <a:solidFill>
                <a:srgbClr val="129481"/>
              </a:solidFill>
            </a:endParaRPr>
          </a:p>
        </p:txBody>
      </p:sp>
      <p:pic>
        <p:nvPicPr>
          <p:cNvPr id="4" name="Picture 2" descr="C:\Documents and Settings\Алексей\Мои документы\Презентации\презентац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23582" cy="1119116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6603" y="1461007"/>
            <a:ext cx="8570793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17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  площадь  лесов составляет  65017 га  или  28% территории района.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17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лесообразующие породы: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00173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0017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мягколиственные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17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39,1 тыс. га, из них: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17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береза – 20,2 тыс. га, осина – 17,3 тыс. га;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00173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17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хвойные 16,3 тыс. га, из них: сосна – 16,0 тыс. га;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00173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17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твердолиственные  8,4 тыс. га, из них: дуб – 8,3 тыс. га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00173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C:\Documents and Settings\Алексей\Мои документы\Презентации\презентации\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66" y="3289110"/>
            <a:ext cx="7165073" cy="3357349"/>
          </a:xfrm>
          <a:prstGeom prst="rect">
            <a:avLst/>
          </a:prstGeom>
          <a:noFill/>
        </p:spPr>
      </p:pic>
      <p:sp>
        <p:nvSpPr>
          <p:cNvPr id="11" name="Блок-схема: узел 10"/>
          <p:cNvSpPr/>
          <p:nvPr/>
        </p:nvSpPr>
        <p:spPr>
          <a:xfrm>
            <a:off x="2497541" y="4694829"/>
            <a:ext cx="1009934" cy="457200"/>
          </a:xfrm>
          <a:prstGeom prst="flowChartConnector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5534" y="1918741"/>
            <a:ext cx="2113613" cy="129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582" y="1"/>
            <a:ext cx="7956645" cy="977899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ln w="0"/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Минерально</a:t>
            </a:r>
            <a:r>
              <a:rPr lang="ru-RU" b="1" dirty="0" smtClean="0">
                <a:ln w="0"/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 - сырьевые ресурсы</a:t>
            </a:r>
            <a:endParaRPr lang="ru-RU" dirty="0">
              <a:solidFill>
                <a:srgbClr val="12948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899" y="1364776"/>
            <a:ext cx="4353635" cy="5063319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Полезные ископаемые в районе представлены в виде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 глины, пригодной для производства кирпича – </a:t>
            </a:r>
            <a:r>
              <a:rPr lang="ru-RU" sz="20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3830 тыс</a:t>
            </a:r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куб. м,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песка, для изготовления песчаных блоков – </a:t>
            </a:r>
            <a:r>
              <a:rPr lang="ru-RU" sz="20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3380 тыс. куб. м,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мела, используемого в цементном производстве – </a:t>
            </a:r>
            <a:r>
              <a:rPr lang="ru-RU" sz="20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158500 тыс. куб. м </a:t>
            </a:r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и для производства извести – </a:t>
            </a:r>
            <a:r>
              <a:rPr lang="ru-RU" sz="20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39880 тыс. куб. м,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цеолита – </a:t>
            </a:r>
            <a:r>
              <a:rPr lang="ru-RU" sz="20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308 тыс. куб. м. </a:t>
            </a:r>
          </a:p>
          <a:p>
            <a:endParaRPr lang="ru-RU" dirty="0"/>
          </a:p>
        </p:txBody>
      </p:sp>
      <p:pic>
        <p:nvPicPr>
          <p:cNvPr id="4" name="Picture 2" descr="C:\Documents and Settings\Алексей\Мои документы\Презентации\презентац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23582" cy="1119116"/>
          </a:xfrm>
          <a:prstGeom prst="rect">
            <a:avLst/>
          </a:prstGeom>
          <a:noFill/>
        </p:spPr>
      </p:pic>
      <p:pic>
        <p:nvPicPr>
          <p:cNvPr id="17409" name="Picture 1" descr="C:\Documents and Settings\Алексей\Мои документы\Инвестиции\КАРТА\25.11.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0490" y="1514901"/>
            <a:ext cx="3916907" cy="5145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9491" y="5411449"/>
            <a:ext cx="1377439" cy="123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3831" y="5240418"/>
            <a:ext cx="1226102" cy="120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0" name="AutoShape 2" descr="Картинки по запросу песок для песчаных бло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Картинки по запросу песок для песчаных бло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Картинки по запросу песок для песчаных бло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Картинки по запросу песок для песчаных бло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Картинки по запросу песок для песчаных бло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9" name="Picture 11" descr="C:\Documents and Settings\Алексей\Мои документы\ВНЕШНИЕ СВЯЗИ\песо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883" y="5370513"/>
            <a:ext cx="1356095" cy="1225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230" y="1"/>
            <a:ext cx="7461311" cy="97789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0"/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Инфраструктура района</a:t>
            </a:r>
            <a:endParaRPr lang="ru-RU" sz="4800" dirty="0">
              <a:solidFill>
                <a:srgbClr val="129481"/>
              </a:solidFill>
            </a:endParaRPr>
          </a:p>
        </p:txBody>
      </p:sp>
      <p:pic>
        <p:nvPicPr>
          <p:cNvPr id="4" name="Picture 2" descr="C:\Documents and Settings\Алексей\Мои документы\Презентации\презентац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1091821"/>
          </a:xfrm>
          <a:prstGeom prst="rect">
            <a:avLst/>
          </a:prstGeom>
          <a:noFill/>
        </p:spPr>
      </p:pic>
      <p:pic>
        <p:nvPicPr>
          <p:cNvPr id="19457" name="Picture 1" descr="C:\Documents and Settings\Алексей\Мои документы\Презентации\презентации\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529" y="1286632"/>
            <a:ext cx="4402835" cy="5407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Блок-схема: узел 5"/>
          <p:cNvSpPr/>
          <p:nvPr/>
        </p:nvSpPr>
        <p:spPr>
          <a:xfrm>
            <a:off x="1937982" y="3098040"/>
            <a:ext cx="300252" cy="354843"/>
          </a:xfrm>
          <a:prstGeom prst="flowChartConnector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500048" y="2747307"/>
            <a:ext cx="34119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7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 район  проходят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7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железнодорожные  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7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автомобильные  коммуникации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7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общероссийского значения: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173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7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Ульяновское отделение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7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Куйбышевской железной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7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173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7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-автотрасса   Саранск-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7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Сурское -</a:t>
            </a:r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73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Ульяновск.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173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Алексей\Мои документы\Инвестиции\Презентация-Майнский район\ФОТО для стенда2 2013 Майнский район\DSC03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6654" y="1482947"/>
            <a:ext cx="1505271" cy="1128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5436" y="1610133"/>
            <a:ext cx="1571118" cy="109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424" y="177421"/>
            <a:ext cx="7120117" cy="80047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Плотность заселенности</a:t>
            </a:r>
            <a:endParaRPr lang="ru-RU" sz="4400" dirty="0">
              <a:solidFill>
                <a:srgbClr val="12948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5661" y="1139252"/>
            <a:ext cx="3426930" cy="30280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ru-RU" sz="1900" b="1" dirty="0" smtClean="0">
              <a:solidFill>
                <a:srgbClr val="00173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Площадь  района в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административных границах </a:t>
            </a:r>
            <a:r>
              <a:rPr lang="ru-RU" sz="20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– 2306  км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Населенных пунктов – </a:t>
            </a:r>
            <a:r>
              <a:rPr lang="ru-RU" sz="20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района – </a:t>
            </a:r>
            <a:r>
              <a:rPr lang="ru-RU" sz="20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22989 чел</a:t>
            </a:r>
            <a:r>
              <a:rPr lang="ru-RU" sz="19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400" b="1" dirty="0">
              <a:solidFill>
                <a:srgbClr val="00173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Алексей\Мои документы\Презентации\презентац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109182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88893" y="4347147"/>
            <a:ext cx="20881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Русские -</a:t>
            </a:r>
            <a:r>
              <a:rPr lang="ru-RU" sz="20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78%</a:t>
            </a:r>
          </a:p>
          <a:p>
            <a:pPr algn="ctr"/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Чуваши – </a:t>
            </a:r>
            <a:r>
              <a:rPr lang="ru-RU" sz="20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13%</a:t>
            </a:r>
          </a:p>
          <a:p>
            <a:pPr algn="ctr"/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Татары -</a:t>
            </a:r>
            <a:r>
              <a:rPr lang="ru-RU" sz="20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6%</a:t>
            </a:r>
          </a:p>
          <a:p>
            <a:pPr algn="ctr"/>
            <a:r>
              <a:rPr lang="ru-RU" sz="2000" b="1" dirty="0" smtClean="0">
                <a:solidFill>
                  <a:srgbClr val="001736"/>
                </a:solidFill>
                <a:latin typeface="Times New Roman" pitchFamily="18" charset="0"/>
                <a:cs typeface="Times New Roman" pitchFamily="18" charset="0"/>
              </a:rPr>
              <a:t>Мордва -</a:t>
            </a:r>
            <a:r>
              <a:rPr lang="ru-RU" sz="20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endParaRPr lang="ru-RU" sz="2000" dirty="0">
              <a:solidFill>
                <a:srgbClr val="129481"/>
              </a:solidFill>
            </a:endParaRPr>
          </a:p>
        </p:txBody>
      </p:sp>
      <p:pic>
        <p:nvPicPr>
          <p:cNvPr id="8" name="Picture 6" descr="C:\Documents and Settings\Алексей\Мои документы\ФОТО МО Майнский район\САБАНТУЙ-2013\SAM_3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23" y="3927423"/>
            <a:ext cx="3181495" cy="247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Documents and Settings\Алексей\Мои документы\ФОТО МО Майнский район\2013\Культура\Культура\ФОТО Душенька\3 Душеньк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1450" y="3852472"/>
            <a:ext cx="3522688" cy="2518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081666" y="2052905"/>
            <a:ext cx="5996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47541" y="1454046"/>
            <a:ext cx="4841823" cy="208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населения: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Моложе  трудоспособного – </a:t>
            </a:r>
            <a:r>
              <a:rPr lang="ru-RU" sz="20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16,2%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Трудоспособное – </a:t>
            </a:r>
            <a:r>
              <a:rPr lang="ru-RU" sz="20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55,10%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Старше трудоспособного – </a:t>
            </a:r>
            <a:r>
              <a:rPr lang="ru-RU" sz="20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28,70%</a:t>
            </a:r>
            <a:endParaRPr lang="ru-RU" sz="2000" b="1" dirty="0">
              <a:solidFill>
                <a:srgbClr val="12948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272" y="209862"/>
            <a:ext cx="7704944" cy="768038"/>
          </a:xfrm>
        </p:spPr>
        <p:txBody>
          <a:bodyPr/>
          <a:lstStyle/>
          <a:p>
            <a:r>
              <a:rPr lang="ru-RU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Экономический потенциал</a:t>
            </a:r>
            <a:endParaRPr lang="ru-RU" sz="4400" b="1" dirty="0">
              <a:solidFill>
                <a:srgbClr val="1294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8918" y="1184223"/>
            <a:ext cx="6911403" cy="500773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Оборот  организаций по всем видам экономической деятельности (млрд.рублей )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Отгружено товаров собственного производства, выполнено работ и услуг собственными силами (млрд.рублей )</a:t>
            </a:r>
            <a:endParaRPr lang="ru-RU" sz="2000" dirty="0"/>
          </a:p>
        </p:txBody>
      </p:sp>
      <p:pic>
        <p:nvPicPr>
          <p:cNvPr id="4" name="Picture 2" descr="C:\Documents and Settings\Алексей\Мои документы\Презентации\презентац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1091821"/>
          </a:xfrm>
          <a:prstGeom prst="rect">
            <a:avLst/>
          </a:prstGeom>
          <a:noFill/>
        </p:spPr>
      </p:pic>
      <p:sp>
        <p:nvSpPr>
          <p:cNvPr id="5" name="Кольцо 4"/>
          <p:cNvSpPr/>
          <p:nvPr/>
        </p:nvSpPr>
        <p:spPr>
          <a:xfrm>
            <a:off x="269822" y="1199214"/>
            <a:ext cx="1244183" cy="794478"/>
          </a:xfrm>
          <a:prstGeom prst="donu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2,2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257334" y="2116111"/>
            <a:ext cx="1241682" cy="851942"/>
          </a:xfrm>
          <a:prstGeom prst="donu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1,4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93975866"/>
              </p:ext>
            </p:extLst>
          </p:nvPr>
        </p:nvGraphicFramePr>
        <p:xfrm>
          <a:off x="449704" y="3252866"/>
          <a:ext cx="8514413" cy="360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9665" y="1753850"/>
            <a:ext cx="3957403" cy="1019330"/>
          </a:xfrm>
          <a:prstGeom prst="roundRect">
            <a:avLst/>
          </a:prstGeom>
          <a:gradFill>
            <a:gsLst>
              <a:gs pos="0">
                <a:srgbClr val="129481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Инвестиции в основной капитал, тыс.руб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753148"/>
              </p:ext>
            </p:extLst>
          </p:nvPr>
        </p:nvGraphicFramePr>
        <p:xfrm>
          <a:off x="437563" y="2983044"/>
          <a:ext cx="4104456" cy="348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2" descr="C:\Documents and Settings\Алексей\Мои документы\Презентации\герб райо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4774" cy="13511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4766872" y="1738860"/>
            <a:ext cx="4152275" cy="1004420"/>
          </a:xfrm>
          <a:prstGeom prst="roundRect">
            <a:avLst/>
          </a:prstGeom>
          <a:gradFill>
            <a:gsLst>
              <a:gs pos="0">
                <a:srgbClr val="129481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Инвестиции в основной капитал на душу населения, руб.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137258"/>
              </p:ext>
            </p:extLst>
          </p:nvPr>
        </p:nvGraphicFramePr>
        <p:xfrm>
          <a:off x="4803014" y="3043003"/>
          <a:ext cx="4104456" cy="337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818151" y="186341"/>
            <a:ext cx="39957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129481"/>
                </a:solidFill>
                <a:latin typeface="Times New Roman" pitchFamily="18" charset="0"/>
                <a:cs typeface="Times New Roman" pitchFamily="18" charset="0"/>
              </a:rPr>
              <a:t>Инвестиции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3">
      <a:dk1>
        <a:sysClr val="windowText" lastClr="000000"/>
      </a:dk1>
      <a:lt1>
        <a:sysClr val="window" lastClr="FFFFFF"/>
      </a:lt1>
      <a:dk2>
        <a:srgbClr val="6565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548DD4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4478</TotalTime>
  <Words>1878</Words>
  <Application>Microsoft Office PowerPoint</Application>
  <PresentationFormat>Экран (4:3)</PresentationFormat>
  <Paragraphs>265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Инвестиционный потенциал муниципального образования  «Майнский район»  </vt:lpstr>
      <vt:lpstr>Логистические  преимущества района</vt:lpstr>
      <vt:lpstr>Земельные ресурсы</vt:lpstr>
      <vt:lpstr>Лесные   ресурсы</vt:lpstr>
      <vt:lpstr>Минерально - сырьевые ресурсы</vt:lpstr>
      <vt:lpstr>Инфраструктура района</vt:lpstr>
      <vt:lpstr>Плотность заселенности</vt:lpstr>
      <vt:lpstr>    Экономический потенциал</vt:lpstr>
      <vt:lpstr>Презентация PowerPoint</vt:lpstr>
      <vt:lpstr>Здание нежилое 2-х этажное в р.п.Майна   свободного назначения (торговля, услуги)  </vt:lpstr>
      <vt:lpstr>Комплекс зданий и сооружений деревообрабатывающего производства (бывший Лесокомбинат)</vt:lpstr>
      <vt:lpstr>    </vt:lpstr>
      <vt:lpstr> Административное здание Возможно оборудование помещения общественного питания или социального бизнеса ини</vt:lpstr>
      <vt:lpstr>Здание бывшей столовой Ст.Выры . свободного назначения- торговля, услуги</vt:lpstr>
      <vt:lpstr>Строительство животноводческой фермы по производству козьего молока</vt:lpstr>
      <vt:lpstr>Презентация PowerPoint</vt:lpstr>
      <vt:lpstr>Придо      Придорожный сервис  Федеральная трасса Ульяновск-Саранск с.Тагай (здание бывшего  ПМК)</vt:lpstr>
      <vt:lpstr>Инвестиционная площадка для разведения рыбы в промышленных масштабах  (бывший Рыбхоз «Пионер») </vt:lpstr>
      <vt:lpstr> Придорожный сервис  Федеральная трасса Ульяновск-Саранск с.Подлесное</vt:lpstr>
      <vt:lpstr>Презентация PowerPoint</vt:lpstr>
      <vt:lpstr>Презентация PowerPoint</vt:lpstr>
      <vt:lpstr> Бизнес идеи и предложения   к инвестированию 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Ирина</cp:lastModifiedBy>
  <cp:revision>319</cp:revision>
  <cp:lastPrinted>2019-03-05T05:40:33Z</cp:lastPrinted>
  <dcterms:created xsi:type="dcterms:W3CDTF">2016-11-18T14:12:19Z</dcterms:created>
  <dcterms:modified xsi:type="dcterms:W3CDTF">2019-08-15T04:59:46Z</dcterms:modified>
</cp:coreProperties>
</file>